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Roboto"/>
      <p:regular r:id="rId47"/>
      <p:bold r:id="rId48"/>
      <p:italic r:id="rId49"/>
      <p:boldItalic r:id="rId50"/>
    </p:embeddedFont>
    <p:embeddedFont>
      <p:font typeface="Montserrat"/>
      <p:regular r:id="rId51"/>
      <p:bold r:id="rId52"/>
      <p:italic r:id="rId53"/>
      <p:boldItalic r:id="rId54"/>
    </p:embeddedFont>
    <p:embeddedFont>
      <p:font typeface="Montserrat Medium"/>
      <p:regular r:id="rId55"/>
      <p:bold r:id="rId56"/>
      <p:italic r:id="rId57"/>
      <p:boldItalic r:id="rId58"/>
    </p:embeddedFont>
    <p:embeddedFont>
      <p:font typeface="Open Sans Light"/>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ominic Dia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928E1D-E42D-4920-A503-2A59919E696A}">
  <a:tblStyle styleId="{AE928E1D-E42D-4920-A503-2A59919E696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Light-boldItalic.fntdata"/><Relationship Id="rId61" Type="http://schemas.openxmlformats.org/officeDocument/2006/relationships/font" Target="fonts/OpenSansLight-italic.fntdata"/><Relationship Id="rId20" Type="http://schemas.openxmlformats.org/officeDocument/2006/relationships/slide" Target="slides/slide13.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5.xml"/><Relationship Id="rId66" Type="http://schemas.openxmlformats.org/officeDocument/2006/relationships/font" Target="fonts/OpenSans-boldItalic.fntdata"/><Relationship Id="rId21" Type="http://schemas.openxmlformats.org/officeDocument/2006/relationships/slide" Target="slides/slide14.xml"/><Relationship Id="rId65" Type="http://schemas.openxmlformats.org/officeDocument/2006/relationships/font" Target="fonts/OpenSans-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Light-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regular.fntdata"/><Relationship Id="rId50" Type="http://schemas.openxmlformats.org/officeDocument/2006/relationships/font" Target="fonts/Robo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4.xml"/><Relationship Id="rId55" Type="http://schemas.openxmlformats.org/officeDocument/2006/relationships/font" Target="fonts/MontserratMedium-regular.fntdata"/><Relationship Id="rId10" Type="http://schemas.openxmlformats.org/officeDocument/2006/relationships/slide" Target="slides/slide3.xml"/><Relationship Id="rId54" Type="http://schemas.openxmlformats.org/officeDocument/2006/relationships/font" Target="fonts/Montserrat-boldItalic.fntdata"/><Relationship Id="rId13" Type="http://schemas.openxmlformats.org/officeDocument/2006/relationships/slide" Target="slides/slide6.xml"/><Relationship Id="rId57" Type="http://schemas.openxmlformats.org/officeDocument/2006/relationships/font" Target="fonts/MontserratMedium-italic.fntdata"/><Relationship Id="rId12" Type="http://schemas.openxmlformats.org/officeDocument/2006/relationships/slide" Target="slides/slide5.xml"/><Relationship Id="rId56" Type="http://schemas.openxmlformats.org/officeDocument/2006/relationships/font" Target="fonts/MontserratMedium-bold.fntdata"/><Relationship Id="rId15" Type="http://schemas.openxmlformats.org/officeDocument/2006/relationships/slide" Target="slides/slide8.xml"/><Relationship Id="rId59" Type="http://schemas.openxmlformats.org/officeDocument/2006/relationships/font" Target="fonts/OpenSansLight-regular.fntdata"/><Relationship Id="rId14" Type="http://schemas.openxmlformats.org/officeDocument/2006/relationships/slide" Target="slides/slide7.xml"/><Relationship Id="rId58" Type="http://schemas.openxmlformats.org/officeDocument/2006/relationships/font" Target="fonts/MontserratMedium-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2T22:59:58.921">
    <p:pos x="6000" y="0"/>
    <p:text>too much text. I would include some image of the geographic data of US universities.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6a6a87d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6a6a87d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6a6a87d4a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16a6a87d4ab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Joann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c32612a8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c32612a8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Clustering offers advantages over filters by overcoming the limitations of predefined categories and user input. While filters require prior knowledge and can miss broader opportunities, clustering creates natural regional connections within commute radii. This approach helps users, especially international students with limited local knowledge, discover relevant nearby opportunities and account for complex commuting patterns between cities and suburbs.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By combining smart geographic clustering with user preferences, we're building a platform that finally reflects how students actually network in the real world.</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6a6a87d4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6a6a87d4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6a6a87d4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6a6a87d4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86a4302d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86a4302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Parini - emphasize that we will talk about profile factors and </a:t>
            </a:r>
            <a:r>
              <a:rPr lang="en"/>
              <a:t>datasets</a:t>
            </a:r>
            <a:r>
              <a:rPr lang="en"/>
              <a:t>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Geographic proximity aligns with shared infrastructure and regional characteristics, making clusters intuitive and practical.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eda41e20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eda41e20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Jiarui</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c32612a8d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c32612a8d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Jiarui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6a6a87d4a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6a6a87d4a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Parini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8a07cd33b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8a07cd33b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Parini</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1495384c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1495384c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Parini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6a6a87d4a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6a6a87d4a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a:t>
            </a:r>
            <a:br>
              <a:rPr lang="en"/>
            </a:br>
            <a:endParaRPr/>
          </a:p>
          <a:p>
            <a:pPr indent="0" lvl="0" marL="0" rtl="0" algn="l">
              <a:spcBef>
                <a:spcPts val="0"/>
              </a:spcBef>
              <a:spcAft>
                <a:spcPts val="0"/>
              </a:spcAft>
              <a:buNone/>
            </a:pPr>
            <a:r>
              <a:rPr lang="en"/>
              <a:t>Let’s get to know a little bit about Saciva</a:t>
            </a:r>
            <a:endParaRPr/>
          </a:p>
          <a:p>
            <a:pPr indent="0" lvl="0" marL="0" rtl="0" algn="l">
              <a:lnSpc>
                <a:spcPct val="115000"/>
              </a:lnSpc>
              <a:spcBef>
                <a:spcPts val="1200"/>
              </a:spcBef>
              <a:spcAft>
                <a:spcPts val="1200"/>
              </a:spcAft>
              <a:buNone/>
            </a:pPr>
            <a:r>
              <a:rPr lang="en"/>
              <a:t>SACIVA is a platform designed to empower international students by addressing challenges related to networking, housing, and finding roommates. Inspired by the Sanskrit word for "close friends" or "minister," SACIVA fosters inclusion and support for over one million international students in the USA. The logo symbolizes embracing hands, reflecting the mission to guide students and create a welcoming community.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1495384c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1495384c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1495384c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1495384c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Jiarui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Cities with index values above 100 have a higher CLI than the national average, while values below 100 indicate a lower CLI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1495384c9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11495384c9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Joann</a:t>
            </a:r>
            <a:endParaRPr/>
          </a:p>
          <a:p>
            <a:pPr indent="-298450" lvl="0" marL="457200" rtl="0" algn="l">
              <a:spcBef>
                <a:spcPts val="0"/>
              </a:spcBef>
              <a:spcAft>
                <a:spcPts val="0"/>
              </a:spcAft>
              <a:buSzPts val="1100"/>
              <a:buChar char="-"/>
            </a:pPr>
            <a:r>
              <a:rPr lang="en"/>
              <a:t>West Coast (particularly California) and Hawaii dominate the high-cost areas</a:t>
            </a:r>
            <a:endParaRPr/>
          </a:p>
          <a:p>
            <a:pPr indent="-298450" lvl="0" marL="457200" rtl="0" algn="l">
              <a:spcBef>
                <a:spcPts val="0"/>
              </a:spcBef>
              <a:spcAft>
                <a:spcPts val="0"/>
              </a:spcAft>
              <a:buSzPts val="1100"/>
              <a:buChar char="-"/>
            </a:pPr>
            <a:r>
              <a:rPr lang="en"/>
              <a:t>Most cities in 80-100 range CLI</a:t>
            </a:r>
            <a:endParaRPr/>
          </a:p>
          <a:p>
            <a:pPr indent="-298450" lvl="0" marL="457200" rtl="0" algn="l">
              <a:spcBef>
                <a:spcPts val="0"/>
              </a:spcBef>
              <a:spcAft>
                <a:spcPts val="0"/>
              </a:spcAft>
              <a:buSzPts val="1100"/>
              <a:buChar char="-"/>
            </a:pPr>
            <a:r>
              <a:rPr lang="en"/>
              <a:t>Most outliers are concentrated in:</a:t>
            </a:r>
            <a:endParaRPr/>
          </a:p>
          <a:p>
            <a:pPr indent="-298450" lvl="0" marL="457200" rtl="0" algn="l">
              <a:spcBef>
                <a:spcPts val="0"/>
              </a:spcBef>
              <a:spcAft>
                <a:spcPts val="0"/>
              </a:spcAft>
              <a:buSzPts val="1100"/>
              <a:buChar char="-"/>
            </a:pPr>
            <a:r>
              <a:rPr lang="en"/>
              <a:t>California (11 cities)</a:t>
            </a:r>
            <a:endParaRPr/>
          </a:p>
          <a:p>
            <a:pPr indent="-298450" lvl="0" marL="457200" rtl="0" algn="l">
              <a:spcBef>
                <a:spcPts val="0"/>
              </a:spcBef>
              <a:spcAft>
                <a:spcPts val="0"/>
              </a:spcAft>
              <a:buSzPts val="1100"/>
              <a:buChar char="-"/>
            </a:pPr>
            <a:r>
              <a:rPr lang="en"/>
              <a:t>Hawaii (4 cities)</a:t>
            </a:r>
            <a:endParaRPr/>
          </a:p>
          <a:p>
            <a:pPr indent="-298450" lvl="0" marL="457200" rtl="0" algn="l">
              <a:spcBef>
                <a:spcPts val="0"/>
              </a:spcBef>
              <a:spcAft>
                <a:spcPts val="0"/>
              </a:spcAft>
              <a:buSzPts val="1100"/>
              <a:buChar char="-"/>
            </a:pPr>
            <a:r>
              <a:rPr lang="en"/>
              <a:t>Massachusetts (2 cities)</a:t>
            </a:r>
            <a:endParaRPr/>
          </a:p>
          <a:p>
            <a:pPr indent="-298450" lvl="0" marL="457200" rtl="0" algn="l">
              <a:spcBef>
                <a:spcPts val="0"/>
              </a:spcBef>
              <a:spcAft>
                <a:spcPts val="0"/>
              </a:spcAft>
              <a:buSzPts val="1100"/>
              <a:buChar char="-"/>
            </a:pPr>
            <a:r>
              <a:rPr lang="en"/>
              <a:t>Consider creating sub-clusters within high-cost regions</a:t>
            </a:r>
            <a:endParaRPr/>
          </a:p>
          <a:p>
            <a:pPr indent="-298450" lvl="0" marL="457200" rtl="0" algn="l">
              <a:spcBef>
                <a:spcPts val="0"/>
              </a:spcBef>
              <a:spcAft>
                <a:spcPts val="0"/>
              </a:spcAft>
              <a:buSzPts val="1100"/>
              <a:buChar char="-"/>
            </a:pPr>
            <a:r>
              <a:rPr lang="en"/>
              <a:t>Different cities may have very different CLI</a:t>
            </a:r>
            <a:endParaRPr/>
          </a:p>
          <a:p>
            <a:pPr indent="-298450" lvl="0" marL="457200" rtl="0" algn="l">
              <a:spcBef>
                <a:spcPts val="0"/>
              </a:spcBef>
              <a:spcAft>
                <a:spcPts val="0"/>
              </a:spcAft>
              <a:buSzPts val="1100"/>
              <a:buChar char="-"/>
            </a:pPr>
            <a:r>
              <a:rPr lang="en"/>
              <a:t>Cities are the centroid when clustering </a:t>
            </a:r>
            <a:endParaRPr/>
          </a:p>
          <a:p>
            <a:pPr indent="-298450" lvl="0" marL="457200" rtl="0" algn="l">
              <a:spcBef>
                <a:spcPts val="0"/>
              </a:spcBef>
              <a:spcAft>
                <a:spcPts val="0"/>
              </a:spcAft>
              <a:buSzPts val="1100"/>
              <a:buChar char="-"/>
            </a:pPr>
            <a:r>
              <a:rPr lang="en"/>
              <a:t>We wanted to know how </a:t>
            </a:r>
            <a:r>
              <a:rPr lang="en"/>
              <a:t>personal income compares to cost of living in each region</a:t>
            </a:r>
            <a:endParaRPr/>
          </a:p>
          <a:p>
            <a:pPr indent="-298450" lvl="0" marL="457200" rtl="0" algn="l">
              <a:spcBef>
                <a:spcPts val="0"/>
              </a:spcBef>
              <a:spcAft>
                <a:spcPts val="0"/>
              </a:spcAft>
              <a:buSzPts val="1100"/>
              <a:buChar char="-"/>
            </a:pPr>
            <a:r>
              <a:rPr lang="en"/>
              <a:t>For Personal Income Dataset, we focus on Average Income from 2023 (latest in the dataset)</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1495384c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1495384c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a:t>
            </a:r>
            <a:endParaRPr/>
          </a:p>
          <a:p>
            <a:pPr indent="0" lvl="0" marL="0" rtl="0" algn="l">
              <a:lnSpc>
                <a:spcPct val="115000"/>
              </a:lnSpc>
              <a:spcBef>
                <a:spcPts val="1200"/>
              </a:spcBef>
              <a:spcAft>
                <a:spcPts val="1200"/>
              </a:spcAft>
              <a:buNone/>
            </a:pPr>
            <a:r>
              <a:rPr lang="en"/>
              <a:t>Our dataset includes 6,500 universities, each with 22 features like location, enrollment, housing, and employment data, with a focus on latitude and longitude. Notable trends reveal high institution density in high-cost cities, with California, New York, and Texas hosting the largest clusters. Public institutions dominate, reflecting accessibility, while private non-profits follow. Analysis shows a strong correlation between enrollment size and staffing, highlighting resource allocation. States like California and Texas lead in total enrollment and dorm capacity, showcasing robust on-campus infrastructure and resources.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eda41e20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eda41e20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Joann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8a07cd33b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8a07cd33b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6a6a87d4ab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16a6a87d4ab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Nam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a98f5af2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1a98f5af2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a:t>
            </a:r>
            <a:endParaRPr/>
          </a:p>
          <a:p>
            <a:pPr indent="0" lvl="0" marL="0" rtl="0" algn="l">
              <a:lnSpc>
                <a:spcPct val="115000"/>
              </a:lnSpc>
              <a:spcBef>
                <a:spcPts val="1200"/>
              </a:spcBef>
              <a:spcAft>
                <a:spcPts val="1200"/>
              </a:spcAft>
              <a:buNone/>
            </a:pPr>
            <a:r>
              <a:rPr lang="en"/>
              <a:t>The visualization begins with a broad view of university clusters across the United States, dynamically zooming in to highlight the West Coast. It further narrows the focus to Southern California, emphasizing the region's dense concentration of institutions. Finally, the map focuses on UCLA, displaying key information relevant to the university and its surrounding area.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c32612a8d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c32612a8d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a:t>
            </a:r>
            <a:endParaRPr/>
          </a:p>
          <a:p>
            <a:pPr indent="0" lvl="0" marL="0" rtl="0" algn="l">
              <a:lnSpc>
                <a:spcPct val="115000"/>
              </a:lnSpc>
              <a:spcBef>
                <a:spcPts val="1200"/>
              </a:spcBef>
              <a:spcAft>
                <a:spcPts val="0"/>
              </a:spcAft>
              <a:buNone/>
            </a:pPr>
            <a:r>
              <a:rPr lang="en"/>
              <a:t>This map highlights Cluster 43.0 at UCLA in Los Angeles, CA, providing an overview of its economic profile, campus safety, and climate data to help understand student living conditions. Key details include cost of living metrics, average expenses, reported crimes, and some climate statistics.</a:t>
            </a:r>
            <a:endParaRPr/>
          </a:p>
          <a:p>
            <a:pPr indent="0" lvl="0" marL="0" rtl="0" algn="l">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a81a7621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a81a7621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latin typeface="Open Sans Light"/>
                <a:ea typeface="Open Sans Light"/>
                <a:cs typeface="Open Sans Light"/>
                <a:sym typeface="Open Sans Light"/>
              </a:rPr>
              <a:t>Nam </a:t>
            </a:r>
            <a:endParaRPr sz="1400">
              <a:solidFill>
                <a:srgbClr val="595959"/>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sz="1400">
                <a:solidFill>
                  <a:srgbClr val="595959"/>
                </a:solidFill>
                <a:latin typeface="Open Sans Light"/>
                <a:ea typeface="Open Sans Light"/>
                <a:cs typeface="Open Sans Light"/>
                <a:sym typeface="Open Sans Light"/>
              </a:rPr>
              <a:t>We used Haversine distance to calculate the shortest paths between universities, accounting for Earth's curvature, and set a 20-mile radius as the cluster boundary. Using DBSCAN, we defined a maximum distance (epsilon) of 20 miles and optimized min_samples (the </a:t>
            </a:r>
            <a:r>
              <a:rPr lang="en" sz="1300">
                <a:solidFill>
                  <a:srgbClr val="595959"/>
                </a:solidFill>
                <a:latin typeface="Open Sans Light"/>
                <a:ea typeface="Open Sans Light"/>
                <a:cs typeface="Open Sans Light"/>
                <a:sym typeface="Open Sans Light"/>
              </a:rPr>
              <a:t>minimum number of points required within a specified radius/epsilon for a point to be classified as a core point)</a:t>
            </a:r>
            <a:r>
              <a:rPr lang="en" sz="1400">
                <a:solidFill>
                  <a:srgbClr val="595959"/>
                </a:solidFill>
                <a:latin typeface="Open Sans Light"/>
                <a:ea typeface="Open Sans Light"/>
                <a:cs typeface="Open Sans Light"/>
                <a:sym typeface="Open Sans Light"/>
              </a:rPr>
              <a:t> to ensure clusters formed only with sufficient density. Parameters were fine-tuned using silhouette scores, and final centroids were selected to represent cohesive geographic groupings.</a:t>
            </a:r>
            <a:endParaRPr sz="1200">
              <a:solidFill>
                <a:srgbClr val="595959"/>
              </a:solidFill>
              <a:latin typeface="Open Sans Light"/>
              <a:ea typeface="Open Sans Light"/>
              <a:cs typeface="Open Sans Light"/>
              <a:sym typeface="Open Sans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6a6a87d4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6a6a87d4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8a07cd33b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8a07cd33b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*define clustering quality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a81a7621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a81a7621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*define noise and bandwidth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a81a762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a81a762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Joann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a98f5af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a98f5af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Joann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why these profiles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We focused on three key factors that significantly impact student life and decision-making.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First, seasonal climate. Weather isn't just about comfort - it can really affect the student experience across different academic terms. Think about how weather affects your daily commute, whether you'll need a car, or even which housing options make sense. A beautiful campus tour in summer might give you a very different impression from what you'll experience during winter term.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Then there's the economic factors. Regional cost of living directly impacts how far your budget will stretch - from housing to daily expenses. We also look at local income levels because they can signal the strength of the job market in that area, which is crucial for students planning to work during their studies or stay after graduation.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Finally, safety. We analyze campus crime statistics to help students and parents make informed decisions. These numbers don't just tell us about campus safety - they give us insights into the surrounding areas too. This kind of data can help build confidence in choosing where to spend the next few years of your academic journey.</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8d37fab79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8d37fab79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Parini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6a6a87d4a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6a6a87d4a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Parini</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8a07cd33b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8a07cd33b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Parini</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8a07cd33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8a07cd33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Jiarui</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a98f5af2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a98f5af2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6a6a87d4a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6a6a87d4a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Nam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6a6a87d4a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6a6a87d4a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Nam </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n">
                <a:solidFill>
                  <a:schemeClr val="dk1"/>
                </a:solidFill>
              </a:rPr>
              <a:t>We are honored to welcome our TA, Dominic, our Challenge Advisor, Abhi, and the program representative to our final presentation today.</a:t>
            </a:r>
            <a:endParaRPr>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6ba5beb7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6ba5beb7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Nam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Here’s the agenda for our presentation:</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We’ll start with an overview of our AI project, providing context and goals.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Next, we’ll dive into data understanding and preparation, covering key datasets such as weather, cost of living, personal income, U.S. universities, and campus safety.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Then, we’ll discuss modeling and evaluation, focusing on clustering, profiling, and key findings.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Finally, we’ll conclude with a summary of our insights and open the floor for questions.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6a6a87d4a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6a6a87d4a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c32612a8d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c32612a8d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Joann</a:t>
            </a:r>
            <a:br>
              <a:rPr lang="en"/>
            </a:br>
            <a:br>
              <a:rPr lang="en"/>
            </a:br>
            <a:r>
              <a:rPr lang="en"/>
              <a:t>Imagine being an international student, staring at your screen in frustration as you toggle through endless filter combinations. You try filtering by university - but you don't know all the schools in the area. Switch to filtering by city, and you miss great options just outside city limits. Every choice hides connections rather than helps you find them.</a:t>
            </a:r>
            <a:endParaRPr/>
          </a:p>
          <a:p>
            <a:pPr indent="0" lvl="0" marL="0" rtl="0" algn="l">
              <a:lnSpc>
                <a:spcPct val="115000"/>
              </a:lnSpc>
              <a:spcBef>
                <a:spcPts val="1200"/>
              </a:spcBef>
              <a:spcAft>
                <a:spcPts val="0"/>
              </a:spcAft>
              <a:buClr>
                <a:schemeClr val="dk1"/>
              </a:buClr>
              <a:buSzPts val="1100"/>
              <a:buFont typeface="Arial"/>
              <a:buNone/>
            </a:pPr>
            <a:r>
              <a:rPr lang="en"/>
              <a:t>Traditional filters are broken. When you're new to a country, trying to find roommates, build a network, and connect with fellow students, the last thing you need is technology standing in your way.</a:t>
            </a:r>
            <a:endParaRPr/>
          </a:p>
          <a:p>
            <a:pPr indent="0" lvl="0" marL="0" rtl="0" algn="l">
              <a:lnSpc>
                <a:spcPct val="115000"/>
              </a:lnSpc>
              <a:spcBef>
                <a:spcPts val="1200"/>
              </a:spcBef>
              <a:spcAft>
                <a:spcPts val="1200"/>
              </a:spcAft>
              <a:buNone/>
            </a:pPr>
            <a:r>
              <a:rPr lang="en"/>
              <a:t>But what if there was a better way?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c32612a8d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31c32612a8d_4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Joann</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a:t>Meet Saciva. After seeing how broken traditional filters are, we created something better. A platform that actually understands how international students connect and network in the real world.</a:t>
            </a:r>
            <a:endParaRPr/>
          </a:p>
          <a:p>
            <a:pPr indent="0" lvl="0" marL="0" rtl="0" algn="l">
              <a:spcBef>
                <a:spcPts val="0"/>
              </a:spcBef>
              <a:spcAft>
                <a:spcPts val="0"/>
              </a:spcAft>
              <a:buClr>
                <a:schemeClr val="dk1"/>
              </a:buClr>
              <a:buSzPts val="1100"/>
              <a:buFont typeface="Arial"/>
              <a:buNone/>
            </a:pPr>
            <a:r>
              <a:rPr lang="en"/>
              <a:t>Think about it - when you're looking for roommates or trying to build your network, you don't care about city boundaries or university names. You care about finding students in your area who share your interests. That's exactly what Saciva delivers.</a:t>
            </a:r>
            <a:endParaRPr/>
          </a:p>
          <a:p>
            <a:pPr indent="0" lvl="0" marL="0" rtl="0" algn="l">
              <a:lnSpc>
                <a:spcPct val="100000"/>
              </a:lnSpc>
              <a:spcBef>
                <a:spcPts val="0"/>
              </a:spcBef>
              <a:spcAft>
                <a:spcPts val="0"/>
              </a:spcAft>
              <a:buSzPts val="1100"/>
              <a:buNone/>
            </a:pPr>
            <a:r>
              <a:rPr lang="en"/>
              <a:t>We use machine learning to create natural clusters of universities based on location and commute patterns. No more manual filtering through endless lists of schools.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c32612a8d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31c32612a8d_3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720100"/>
            <a:ext cx="3486000" cy="3848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hyperlink" Target="https://medium.com/@tpreethi/dbscan-algorithm-density-based-spatial-clustering-of-application-with-noise-a826538dcb4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comments" Target="../comments/commen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0.png"/><Relationship Id="rId5"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41.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30.jpg"/><Relationship Id="rId6" Type="http://schemas.openxmlformats.org/officeDocument/2006/relationships/image" Target="../media/image33.jpg"/><Relationship Id="rId7" Type="http://schemas.openxmlformats.org/officeDocument/2006/relationships/image" Target="../media/image9.png"/><Relationship Id="rId8" Type="http://schemas.openxmlformats.org/officeDocument/2006/relationships/image" Target="../media/image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hyperlink" Target="https://www.bls.gov/cex/" TargetMode="External"/><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01175" y="2045425"/>
            <a:ext cx="82593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Montserrat"/>
                <a:ea typeface="Montserrat"/>
                <a:cs typeface="Montserrat"/>
                <a:sym typeface="Montserrat"/>
              </a:rPr>
              <a:t>Saciva: University Clustering 1B</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3600">
                <a:solidFill>
                  <a:schemeClr val="accent6"/>
                </a:solidFill>
                <a:latin typeface="Montserrat"/>
                <a:ea typeface="Montserrat"/>
                <a:cs typeface="Montserrat"/>
                <a:sym typeface="Montserrat"/>
              </a:rPr>
              <a:t>AI Studio Final</a:t>
            </a:r>
            <a:r>
              <a:rPr lang="en" sz="3600">
                <a:solidFill>
                  <a:schemeClr val="accent6"/>
                </a:solidFill>
                <a:latin typeface="Montserrat"/>
                <a:ea typeface="Montserrat"/>
                <a:cs typeface="Montserrat"/>
                <a:sym typeface="Montserrat"/>
              </a:rPr>
              <a:t> Presentation</a:t>
            </a:r>
            <a:endParaRPr sz="3600">
              <a:solidFill>
                <a:schemeClr val="accent6"/>
              </a:solidFill>
              <a:latin typeface="Montserrat"/>
              <a:ea typeface="Montserrat"/>
              <a:cs typeface="Montserrat"/>
              <a:sym typeface="Montserrat"/>
            </a:endParaRPr>
          </a:p>
        </p:txBody>
      </p:sp>
      <p:sp>
        <p:nvSpPr>
          <p:cNvPr id="55" name="Google Shape;55;p13"/>
          <p:cNvSpPr txBox="1"/>
          <p:nvPr/>
        </p:nvSpPr>
        <p:spPr>
          <a:xfrm>
            <a:off x="301175" y="4098024"/>
            <a:ext cx="85764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Brea</a:t>
            </a:r>
            <a:r>
              <a:rPr lang="en">
                <a:solidFill>
                  <a:schemeClr val="lt1"/>
                </a:solidFill>
                <a:latin typeface="Open Sans Light"/>
                <a:ea typeface="Open Sans Light"/>
                <a:cs typeface="Open Sans Light"/>
                <a:sym typeface="Open Sans Light"/>
              </a:rPr>
              <a:t>k Through Tech Los Angeles @UCLA</a:t>
            </a:r>
            <a:endParaRPr>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December 6th, 2024</a:t>
            </a:r>
            <a:endParaRPr>
              <a:solidFill>
                <a:schemeClr val="lt1"/>
              </a:solidFill>
              <a:latin typeface="Open Sans Light"/>
              <a:ea typeface="Open Sans Light"/>
              <a:cs typeface="Open Sans Light"/>
              <a:sym typeface="Open Sans Light"/>
            </a:endParaRPr>
          </a:p>
        </p:txBody>
      </p:sp>
      <p:sp>
        <p:nvSpPr>
          <p:cNvPr id="56" name="Google Shape;56;p1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2"/>
          <p:cNvSpPr txBox="1"/>
          <p:nvPr/>
        </p:nvSpPr>
        <p:spPr>
          <a:xfrm>
            <a:off x="3953250" y="40975"/>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cxnSp>
        <p:nvCxnSpPr>
          <p:cNvPr id="143" name="Google Shape;143;p22"/>
          <p:cNvCxnSpPr/>
          <p:nvPr/>
        </p:nvCxnSpPr>
        <p:spPr>
          <a:xfrm>
            <a:off x="3789600" y="4217600"/>
            <a:ext cx="1564800" cy="0"/>
          </a:xfrm>
          <a:prstGeom prst="straightConnector1">
            <a:avLst/>
          </a:prstGeom>
          <a:noFill/>
          <a:ln cap="flat" cmpd="sng" w="38100">
            <a:solidFill>
              <a:srgbClr val="C1F400"/>
            </a:solidFill>
            <a:prstDash val="solid"/>
            <a:round/>
            <a:headEnd len="sm" w="sm" type="none"/>
            <a:tailEnd len="sm" w="sm" type="none"/>
          </a:ln>
        </p:spPr>
      </p:cxnSp>
      <p:sp>
        <p:nvSpPr>
          <p:cNvPr id="144" name="Google Shape;144;p22"/>
          <p:cNvSpPr txBox="1"/>
          <p:nvPr/>
        </p:nvSpPr>
        <p:spPr>
          <a:xfrm>
            <a:off x="3856200" y="3760950"/>
            <a:ext cx="1431600" cy="66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45" name="Google Shape;145;p22"/>
          <p:cNvSpPr txBox="1"/>
          <p:nvPr/>
        </p:nvSpPr>
        <p:spPr>
          <a:xfrm>
            <a:off x="1240350" y="1296250"/>
            <a:ext cx="6663300" cy="3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en" sz="2800">
                <a:solidFill>
                  <a:srgbClr val="002A44"/>
                </a:solidFill>
                <a:latin typeface="Montserrat"/>
                <a:ea typeface="Montserrat"/>
                <a:cs typeface="Montserrat"/>
                <a:sym typeface="Montserrat"/>
              </a:rPr>
              <a:t>The goal of our project is to build a clustering model to help international students in the U.S. network, find housing, and connect with roommates, without having to use filters.</a:t>
            </a:r>
            <a:endParaRPr sz="1200">
              <a:solidFill>
                <a:srgbClr val="002A44"/>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Business Impact</a:t>
            </a:r>
            <a:endParaRPr sz="2800">
              <a:solidFill>
                <a:srgbClr val="002D45"/>
              </a:solidFill>
              <a:latin typeface="Montserrat"/>
              <a:ea typeface="Montserrat"/>
              <a:cs typeface="Montserrat"/>
              <a:sym typeface="Montserrat"/>
            </a:endParaRPr>
          </a:p>
        </p:txBody>
      </p:sp>
      <p:sp>
        <p:nvSpPr>
          <p:cNvPr id="151" name="Google Shape;151;p23"/>
          <p:cNvSpPr txBox="1"/>
          <p:nvPr/>
        </p:nvSpPr>
        <p:spPr>
          <a:xfrm>
            <a:off x="4140100" y="1066700"/>
            <a:ext cx="4854900" cy="374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2A44"/>
                </a:solidFill>
                <a:latin typeface="Open Sans"/>
                <a:ea typeface="Open Sans"/>
                <a:cs typeface="Open Sans"/>
                <a:sym typeface="Open Sans"/>
              </a:rPr>
              <a:t>Why Clustering Over Filters?</a:t>
            </a:r>
            <a:endParaRPr b="1">
              <a:solidFill>
                <a:srgbClr val="002A44"/>
              </a:solidFill>
              <a:latin typeface="Open Sans"/>
              <a:ea typeface="Open Sans"/>
              <a:cs typeface="Open Sans"/>
              <a:sym typeface="Open Sans"/>
            </a:endParaRPr>
          </a:p>
          <a:p>
            <a:pPr indent="-317500" lvl="0" marL="457200" rtl="0" algn="l">
              <a:lnSpc>
                <a:spcPct val="115000"/>
              </a:lnSpc>
              <a:spcBef>
                <a:spcPts val="1200"/>
              </a:spcBef>
              <a:spcAft>
                <a:spcPts val="0"/>
              </a:spcAft>
              <a:buClr>
                <a:srgbClr val="002A44"/>
              </a:buClr>
              <a:buSzPts val="1400"/>
              <a:buFont typeface="Open Sans Light"/>
              <a:buChar char="●"/>
            </a:pPr>
            <a:r>
              <a:rPr lang="en">
                <a:solidFill>
                  <a:srgbClr val="002A44"/>
                </a:solidFill>
                <a:latin typeface="Open Sans Light"/>
                <a:ea typeface="Open Sans Light"/>
                <a:cs typeface="Open Sans Light"/>
                <a:sym typeface="Open Sans Light"/>
              </a:rPr>
              <a:t>Filters are limited by reliance on predefined categories and user input</a:t>
            </a:r>
            <a:endParaRPr>
              <a:solidFill>
                <a:srgbClr val="002A44"/>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rgbClr val="002A44"/>
              </a:buClr>
              <a:buSzPts val="1400"/>
              <a:buFont typeface="Open Sans Light"/>
              <a:buChar char="○"/>
            </a:pPr>
            <a:r>
              <a:rPr lang="en">
                <a:solidFill>
                  <a:srgbClr val="002A44"/>
                </a:solidFill>
                <a:latin typeface="Open Sans Light"/>
                <a:ea typeface="Open Sans Light"/>
                <a:cs typeface="Open Sans Light"/>
                <a:sym typeface="Open Sans Light"/>
              </a:rPr>
              <a:t>Users may miss connections or opportunities outside their specific filter criteria</a:t>
            </a:r>
            <a:endParaRPr>
              <a:solidFill>
                <a:srgbClr val="002A44"/>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rgbClr val="002A44"/>
              </a:buClr>
              <a:buSzPts val="1400"/>
              <a:buFont typeface="Open Sans Light"/>
              <a:buChar char="○"/>
            </a:pPr>
            <a:r>
              <a:rPr lang="en">
                <a:solidFill>
                  <a:srgbClr val="002A44"/>
                </a:solidFill>
                <a:latin typeface="Open Sans Light"/>
                <a:ea typeface="Open Sans Light"/>
                <a:cs typeface="Open Sans Light"/>
                <a:sym typeface="Open Sans Light"/>
              </a:rPr>
              <a:t>Requires prior </a:t>
            </a:r>
            <a:r>
              <a:rPr lang="en">
                <a:solidFill>
                  <a:srgbClr val="002A44"/>
                </a:solidFill>
                <a:latin typeface="Open Sans Light"/>
                <a:ea typeface="Open Sans Light"/>
                <a:cs typeface="Open Sans Light"/>
                <a:sym typeface="Open Sans Light"/>
              </a:rPr>
              <a:t>knowledge</a:t>
            </a:r>
            <a:endParaRPr>
              <a:solidFill>
                <a:srgbClr val="002A44"/>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rgbClr val="002A44"/>
              </a:buClr>
              <a:buSzPts val="1400"/>
              <a:buFont typeface="Open Sans"/>
              <a:buChar char="○"/>
            </a:pPr>
            <a:r>
              <a:rPr lang="en">
                <a:solidFill>
                  <a:srgbClr val="002A44"/>
                </a:solidFill>
                <a:latin typeface="Open Sans Light"/>
                <a:ea typeface="Open Sans Light"/>
                <a:cs typeface="Open Sans Light"/>
                <a:sym typeface="Open Sans Light"/>
              </a:rPr>
              <a:t>Time-consuming</a:t>
            </a:r>
            <a:endParaRPr>
              <a:solidFill>
                <a:srgbClr val="002A44"/>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002A44"/>
              </a:buClr>
              <a:buSzPts val="1400"/>
              <a:buFont typeface="Open Sans Light"/>
              <a:buChar char="●"/>
            </a:pPr>
            <a:r>
              <a:rPr lang="en">
                <a:solidFill>
                  <a:srgbClr val="002A44"/>
                </a:solidFill>
                <a:latin typeface="Open Sans Light"/>
                <a:ea typeface="Open Sans Light"/>
                <a:cs typeface="Open Sans Light"/>
                <a:sym typeface="Open Sans Light"/>
              </a:rPr>
              <a:t>Creates natural regional connections within commute radius</a:t>
            </a:r>
            <a:endParaRPr>
              <a:solidFill>
                <a:srgbClr val="002A44"/>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002A44"/>
              </a:buClr>
              <a:buSzPts val="1400"/>
              <a:buFont typeface="Open Sans Light"/>
              <a:buChar char="●"/>
            </a:pPr>
            <a:r>
              <a:rPr lang="en">
                <a:solidFill>
                  <a:srgbClr val="002A44"/>
                </a:solidFill>
                <a:latin typeface="Open Sans Light"/>
                <a:ea typeface="Open Sans Light"/>
                <a:cs typeface="Open Sans Light"/>
                <a:sym typeface="Open Sans Light"/>
              </a:rPr>
              <a:t>Helps users discover relevant nearby opportunities</a:t>
            </a:r>
            <a:endParaRPr>
              <a:solidFill>
                <a:srgbClr val="002A44"/>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002A44"/>
              </a:buClr>
              <a:buSzPts val="1400"/>
              <a:buFont typeface="Open Sans Light"/>
              <a:buChar char="●"/>
            </a:pPr>
            <a:r>
              <a:rPr lang="en">
                <a:solidFill>
                  <a:srgbClr val="002A44"/>
                </a:solidFill>
                <a:latin typeface="Open Sans Light"/>
                <a:ea typeface="Open Sans Light"/>
                <a:cs typeface="Open Sans Light"/>
                <a:sym typeface="Open Sans Light"/>
              </a:rPr>
              <a:t>Especially b</a:t>
            </a:r>
            <a:r>
              <a:rPr lang="en">
                <a:solidFill>
                  <a:srgbClr val="002A44"/>
                </a:solidFill>
                <a:latin typeface="Open Sans Light"/>
                <a:ea typeface="Open Sans Light"/>
                <a:cs typeface="Open Sans Light"/>
                <a:sym typeface="Open Sans Light"/>
              </a:rPr>
              <a:t>enefits international students with limited local knowledge</a:t>
            </a:r>
            <a:endParaRPr>
              <a:solidFill>
                <a:srgbClr val="002A44"/>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002A44"/>
              </a:buClr>
              <a:buSzPts val="1400"/>
              <a:buFont typeface="Open Sans Light"/>
              <a:buChar char="●"/>
            </a:pPr>
            <a:r>
              <a:rPr lang="en">
                <a:solidFill>
                  <a:srgbClr val="002A44"/>
                </a:solidFill>
                <a:latin typeface="Open Sans Light"/>
                <a:ea typeface="Open Sans Light"/>
                <a:cs typeface="Open Sans Light"/>
                <a:sym typeface="Open Sans Light"/>
              </a:rPr>
              <a:t>Accounts for complex commuting patterns between cities and suburbs</a:t>
            </a:r>
            <a:endParaRPr/>
          </a:p>
        </p:txBody>
      </p:sp>
      <p:pic>
        <p:nvPicPr>
          <p:cNvPr id="152" name="Google Shape;152;p23"/>
          <p:cNvPicPr preferRelativeResize="0"/>
          <p:nvPr/>
        </p:nvPicPr>
        <p:blipFill>
          <a:blip r:embed="rId4">
            <a:alphaModFix/>
          </a:blip>
          <a:stretch>
            <a:fillRect/>
          </a:stretch>
        </p:blipFill>
        <p:spPr>
          <a:xfrm>
            <a:off x="152400" y="1170125"/>
            <a:ext cx="3835299" cy="36921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4"/>
          <p:cNvSpPr txBox="1"/>
          <p:nvPr/>
        </p:nvSpPr>
        <p:spPr>
          <a:xfrm>
            <a:off x="483050" y="7107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Our Approach</a:t>
            </a:r>
            <a:r>
              <a:rPr b="1" lang="en" sz="2500">
                <a:solidFill>
                  <a:srgbClr val="002D45"/>
                </a:solidFill>
                <a:latin typeface="Montserrat"/>
                <a:ea typeface="Montserrat"/>
                <a:cs typeface="Montserrat"/>
                <a:sym typeface="Montserrat"/>
              </a:rPr>
              <a:t> and Timeline</a:t>
            </a:r>
            <a:endParaRPr b="1" sz="2500">
              <a:solidFill>
                <a:srgbClr val="002D45"/>
              </a:solidFill>
              <a:latin typeface="Montserrat"/>
              <a:ea typeface="Montserrat"/>
              <a:cs typeface="Montserrat"/>
              <a:sym typeface="Montserrat"/>
            </a:endParaRPr>
          </a:p>
        </p:txBody>
      </p:sp>
      <p:grpSp>
        <p:nvGrpSpPr>
          <p:cNvPr id="158" name="Google Shape;158;p24"/>
          <p:cNvGrpSpPr/>
          <p:nvPr/>
        </p:nvGrpSpPr>
        <p:grpSpPr>
          <a:xfrm>
            <a:off x="4513724" y="1864926"/>
            <a:ext cx="2480149" cy="1728849"/>
            <a:chOff x="4526674" y="1857800"/>
            <a:chExt cx="2480149" cy="1728849"/>
          </a:xfrm>
        </p:grpSpPr>
        <p:sp>
          <p:nvSpPr>
            <p:cNvPr id="159" name="Google Shape;159;p24"/>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24"/>
            <p:cNvGrpSpPr/>
            <p:nvPr/>
          </p:nvGrpSpPr>
          <p:grpSpPr>
            <a:xfrm>
              <a:off x="4526674" y="1857800"/>
              <a:ext cx="2480149" cy="1728849"/>
              <a:chOff x="4526674" y="1857800"/>
              <a:chExt cx="2480149" cy="1728849"/>
            </a:xfrm>
          </p:grpSpPr>
          <p:grpSp>
            <p:nvGrpSpPr>
              <p:cNvPr id="161" name="Google Shape;161;p24"/>
              <p:cNvGrpSpPr/>
              <p:nvPr/>
            </p:nvGrpSpPr>
            <p:grpSpPr>
              <a:xfrm>
                <a:off x="4808316" y="2800065"/>
                <a:ext cx="92400" cy="411825"/>
                <a:chOff x="845575" y="2563700"/>
                <a:chExt cx="92400" cy="411825"/>
              </a:xfrm>
            </p:grpSpPr>
            <p:cxnSp>
              <p:nvCxnSpPr>
                <p:cNvPr id="162" name="Google Shape;162;p2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3" name="Google Shape;163;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4"/>
              <p:cNvSpPr txBox="1"/>
              <p:nvPr/>
            </p:nvSpPr>
            <p:spPr>
              <a:xfrm>
                <a:off x="4526674" y="3215249"/>
                <a:ext cx="904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Oct 2024</a:t>
                </a:r>
                <a:endParaRPr b="1" sz="1200">
                  <a:latin typeface="Roboto"/>
                  <a:ea typeface="Roboto"/>
                  <a:cs typeface="Roboto"/>
                  <a:sym typeface="Roboto"/>
                </a:endParaRPr>
              </a:p>
            </p:txBody>
          </p:sp>
          <p:sp>
            <p:nvSpPr>
              <p:cNvPr id="165" name="Google Shape;165;p24"/>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Profiling</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Analyzing the characteristics and features such as climate, cost of living, and safety scores for each cluster to understand their significances.</a:t>
                </a:r>
                <a:endParaRPr b="1" sz="900">
                  <a:latin typeface="Roboto"/>
                  <a:ea typeface="Roboto"/>
                  <a:cs typeface="Roboto"/>
                  <a:sym typeface="Roboto"/>
                </a:endParaRPr>
              </a:p>
            </p:txBody>
          </p:sp>
        </p:grpSp>
      </p:grpSp>
      <p:grpSp>
        <p:nvGrpSpPr>
          <p:cNvPr id="166" name="Google Shape;166;p24"/>
          <p:cNvGrpSpPr/>
          <p:nvPr/>
        </p:nvGrpSpPr>
        <p:grpSpPr>
          <a:xfrm>
            <a:off x="6422847" y="2709725"/>
            <a:ext cx="2721153" cy="1735651"/>
            <a:chOff x="6435797" y="2702599"/>
            <a:chExt cx="2721153" cy="1735651"/>
          </a:xfrm>
        </p:grpSpPr>
        <p:sp>
          <p:nvSpPr>
            <p:cNvPr id="167" name="Google Shape;167;p24"/>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4"/>
            <p:cNvGrpSpPr/>
            <p:nvPr/>
          </p:nvGrpSpPr>
          <p:grpSpPr>
            <a:xfrm>
              <a:off x="6435797" y="2702599"/>
              <a:ext cx="2494576" cy="1735651"/>
              <a:chOff x="6435797" y="2702599"/>
              <a:chExt cx="2494576" cy="1735651"/>
            </a:xfrm>
          </p:grpSpPr>
          <p:grpSp>
            <p:nvGrpSpPr>
              <p:cNvPr id="169" name="Google Shape;169;p24"/>
              <p:cNvGrpSpPr/>
              <p:nvPr/>
            </p:nvGrpSpPr>
            <p:grpSpPr>
              <a:xfrm rot="10800000">
                <a:off x="6760035" y="3079467"/>
                <a:ext cx="92400" cy="411825"/>
                <a:chOff x="2070100" y="2563700"/>
                <a:chExt cx="92400" cy="411825"/>
              </a:xfrm>
            </p:grpSpPr>
            <p:cxnSp>
              <p:nvCxnSpPr>
                <p:cNvPr id="170" name="Google Shape;170;p2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1" name="Google Shape;171;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24"/>
              <p:cNvSpPr txBox="1"/>
              <p:nvPr/>
            </p:nvSpPr>
            <p:spPr>
              <a:xfrm>
                <a:off x="6435797" y="2702599"/>
                <a:ext cx="1000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Nov 2024</a:t>
                </a:r>
                <a:endParaRPr b="1" sz="1200">
                  <a:latin typeface="Roboto"/>
                  <a:ea typeface="Roboto"/>
                  <a:cs typeface="Roboto"/>
                  <a:sym typeface="Roboto"/>
                </a:endParaRPr>
              </a:p>
            </p:txBody>
          </p:sp>
          <p:sp>
            <p:nvSpPr>
              <p:cNvPr id="173" name="Google Shape;173;p24"/>
              <p:cNvSpPr txBox="1"/>
              <p:nvPr/>
            </p:nvSpPr>
            <p:spPr>
              <a:xfrm>
                <a:off x="6676773"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Testing</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Validating clustering and profiling results through performance metrics to ensure accuracy and robustness.</a:t>
                </a:r>
                <a:endParaRPr b="1" sz="900">
                  <a:latin typeface="Roboto"/>
                  <a:ea typeface="Roboto"/>
                  <a:cs typeface="Roboto"/>
                  <a:sym typeface="Roboto"/>
                </a:endParaRPr>
              </a:p>
            </p:txBody>
          </p:sp>
        </p:grpSp>
      </p:grpSp>
      <p:grpSp>
        <p:nvGrpSpPr>
          <p:cNvPr id="174" name="Google Shape;174;p24"/>
          <p:cNvGrpSpPr/>
          <p:nvPr/>
        </p:nvGrpSpPr>
        <p:grpSpPr>
          <a:xfrm>
            <a:off x="483041" y="1864926"/>
            <a:ext cx="2580731" cy="1728863"/>
            <a:chOff x="495991" y="1857800"/>
            <a:chExt cx="2580731" cy="1728863"/>
          </a:xfrm>
        </p:grpSpPr>
        <p:sp>
          <p:nvSpPr>
            <p:cNvPr id="175" name="Google Shape;175;p24"/>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24"/>
            <p:cNvGrpSpPr/>
            <p:nvPr/>
          </p:nvGrpSpPr>
          <p:grpSpPr>
            <a:xfrm>
              <a:off x="495991" y="1857800"/>
              <a:ext cx="2580731" cy="1728863"/>
              <a:chOff x="495991" y="1857800"/>
              <a:chExt cx="2580731" cy="1728863"/>
            </a:xfrm>
          </p:grpSpPr>
          <p:sp>
            <p:nvSpPr>
              <p:cNvPr id="177" name="Google Shape;177;p24"/>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Aug </a:t>
                </a:r>
                <a:r>
                  <a:rPr b="1" lang="en" sz="1200">
                    <a:latin typeface="Roboto"/>
                    <a:ea typeface="Roboto"/>
                    <a:cs typeface="Roboto"/>
                    <a:sym typeface="Roboto"/>
                  </a:rPr>
                  <a:t>2024</a:t>
                </a:r>
                <a:endParaRPr b="1" sz="1200">
                  <a:latin typeface="Roboto"/>
                  <a:ea typeface="Roboto"/>
                  <a:cs typeface="Roboto"/>
                  <a:sym typeface="Roboto"/>
                </a:endParaRPr>
              </a:p>
            </p:txBody>
          </p:sp>
          <p:grpSp>
            <p:nvGrpSpPr>
              <p:cNvPr id="178" name="Google Shape;178;p24"/>
              <p:cNvGrpSpPr/>
              <p:nvPr/>
            </p:nvGrpSpPr>
            <p:grpSpPr>
              <a:xfrm>
                <a:off x="881025" y="2800065"/>
                <a:ext cx="92400" cy="411825"/>
                <a:chOff x="845575" y="2563700"/>
                <a:chExt cx="92400" cy="411825"/>
              </a:xfrm>
            </p:grpSpPr>
            <p:cxnSp>
              <p:nvCxnSpPr>
                <p:cNvPr id="179" name="Google Shape;179;p2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0" name="Google Shape;180;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24"/>
              <p:cNvSpPr txBox="1"/>
              <p:nvPr/>
            </p:nvSpPr>
            <p:spPr>
              <a:xfrm>
                <a:off x="823122"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Data Preparation/Data Understanding</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Gathering, cleaning, and exploring the data to make sure it’s ready for analysis and clustering.</a:t>
                </a:r>
                <a:endParaRPr b="1" sz="900">
                  <a:latin typeface="Roboto"/>
                  <a:ea typeface="Roboto"/>
                  <a:cs typeface="Roboto"/>
                  <a:sym typeface="Roboto"/>
                </a:endParaRPr>
              </a:p>
            </p:txBody>
          </p:sp>
        </p:grpSp>
      </p:grpSp>
      <p:grpSp>
        <p:nvGrpSpPr>
          <p:cNvPr id="182" name="Google Shape;182;p24"/>
          <p:cNvGrpSpPr/>
          <p:nvPr/>
        </p:nvGrpSpPr>
        <p:grpSpPr>
          <a:xfrm>
            <a:off x="2512651" y="2709725"/>
            <a:ext cx="2501349" cy="1735651"/>
            <a:chOff x="2525601" y="2702599"/>
            <a:chExt cx="2501349" cy="1735651"/>
          </a:xfrm>
        </p:grpSpPr>
        <p:sp>
          <p:nvSpPr>
            <p:cNvPr id="183" name="Google Shape;183;p24"/>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4"/>
            <p:cNvGrpSpPr/>
            <p:nvPr/>
          </p:nvGrpSpPr>
          <p:grpSpPr>
            <a:xfrm>
              <a:off x="2525601" y="2702599"/>
              <a:ext cx="2501349" cy="1735651"/>
              <a:chOff x="2525601" y="2702599"/>
              <a:chExt cx="2501349" cy="1735651"/>
            </a:xfrm>
          </p:grpSpPr>
          <p:sp>
            <p:nvSpPr>
              <p:cNvPr id="185" name="Google Shape;185;p24"/>
              <p:cNvSpPr txBox="1"/>
              <p:nvPr/>
            </p:nvSpPr>
            <p:spPr>
              <a:xfrm>
                <a:off x="2525601" y="2702599"/>
                <a:ext cx="916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Sept </a:t>
                </a:r>
                <a:r>
                  <a:rPr b="1" lang="en" sz="1200">
                    <a:latin typeface="Roboto"/>
                    <a:ea typeface="Roboto"/>
                    <a:cs typeface="Roboto"/>
                    <a:sym typeface="Roboto"/>
                  </a:rPr>
                  <a:t>2024</a:t>
                </a:r>
                <a:endParaRPr b="1" sz="1200">
                  <a:latin typeface="Roboto"/>
                  <a:ea typeface="Roboto"/>
                  <a:cs typeface="Roboto"/>
                  <a:sym typeface="Roboto"/>
                </a:endParaRPr>
              </a:p>
            </p:txBody>
          </p:sp>
          <p:grpSp>
            <p:nvGrpSpPr>
              <p:cNvPr id="186" name="Google Shape;186;p24"/>
              <p:cNvGrpSpPr/>
              <p:nvPr/>
            </p:nvGrpSpPr>
            <p:grpSpPr>
              <a:xfrm rot="10800000">
                <a:off x="2849073" y="3079467"/>
                <a:ext cx="92400" cy="411825"/>
                <a:chOff x="2070100" y="2563700"/>
                <a:chExt cx="92400" cy="411825"/>
              </a:xfrm>
            </p:grpSpPr>
            <p:cxnSp>
              <p:nvCxnSpPr>
                <p:cNvPr id="187" name="Google Shape;187;p2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8" name="Google Shape;188;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24"/>
              <p:cNvSpPr txBox="1"/>
              <p:nvPr/>
            </p:nvSpPr>
            <p:spPr>
              <a:xfrm>
                <a:off x="2773350"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Clustering</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Applying clustering algorithms to segment the data into clusters based on geographic location.</a:t>
                </a:r>
                <a:endParaRPr b="1" sz="900">
                  <a:latin typeface="Roboto"/>
                  <a:ea typeface="Roboto"/>
                  <a:cs typeface="Roboto"/>
                  <a:sym typeface="Roboto"/>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2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Resources We Leveraged</a:t>
            </a:r>
            <a:endParaRPr b="1" sz="2500">
              <a:solidFill>
                <a:srgbClr val="002D45"/>
              </a:solidFill>
              <a:latin typeface="Montserrat"/>
              <a:ea typeface="Montserrat"/>
              <a:cs typeface="Montserrat"/>
              <a:sym typeface="Montserrat"/>
            </a:endParaRPr>
          </a:p>
        </p:txBody>
      </p:sp>
      <p:sp>
        <p:nvSpPr>
          <p:cNvPr id="195" name="Google Shape;195;p25"/>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Open Sans"/>
                <a:ea typeface="Open Sans"/>
                <a:cs typeface="Open Sans"/>
                <a:sym typeface="Open Sans"/>
              </a:rPr>
              <a:t>Project Management &amp; Shared Resources: </a:t>
            </a:r>
            <a:endParaRPr b="1">
              <a:solidFill>
                <a:schemeClr val="dk2"/>
              </a:solidFill>
              <a:latin typeface="Open Sans"/>
              <a:ea typeface="Open Sans"/>
              <a:cs typeface="Open Sans"/>
              <a:sym typeface="Open Sans"/>
            </a:endParaRPr>
          </a:p>
          <a:p>
            <a:pPr indent="-317500" lvl="0" marL="457200" rtl="0" algn="l">
              <a:lnSpc>
                <a:spcPct val="115000"/>
              </a:lnSpc>
              <a:spcBef>
                <a:spcPts val="60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Google Colaboratory</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Google Drive</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GitHub</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Discord/Google Meet/Zoom</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b="1" lang="en">
                <a:solidFill>
                  <a:schemeClr val="dk2"/>
                </a:solidFill>
                <a:latin typeface="Open Sans"/>
                <a:ea typeface="Open Sans"/>
                <a:cs typeface="Open Sans"/>
                <a:sym typeface="Open Sans"/>
              </a:rPr>
              <a:t>Python Libraries:</a:t>
            </a:r>
            <a:endParaRPr b="1">
              <a:solidFill>
                <a:schemeClr val="dk2"/>
              </a:solidFill>
              <a:latin typeface="Open Sans"/>
              <a:ea typeface="Open Sans"/>
              <a:cs typeface="Open Sans"/>
              <a:sym typeface="Open Sans"/>
            </a:endParaRPr>
          </a:p>
          <a:p>
            <a:pPr indent="-317500" lvl="0" marL="457200" rtl="0" algn="l">
              <a:lnSpc>
                <a:spcPct val="115000"/>
              </a:lnSpc>
              <a:spcBef>
                <a:spcPts val="60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Scikit-learn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Numpy</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Pandas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Matplotlib</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Unsupervised learning libraries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Folium</a:t>
            </a:r>
            <a:endParaRPr>
              <a:solidFill>
                <a:schemeClr val="dk2"/>
              </a:solidFill>
              <a:latin typeface="Open Sans Light"/>
              <a:ea typeface="Open Sans Light"/>
              <a:cs typeface="Open Sans Light"/>
              <a:sym typeface="Open Sans Light"/>
            </a:endParaRPr>
          </a:p>
        </p:txBody>
      </p:sp>
      <p:pic>
        <p:nvPicPr>
          <p:cNvPr id="196" name="Google Shape;196;p25"/>
          <p:cNvPicPr preferRelativeResize="0"/>
          <p:nvPr/>
        </p:nvPicPr>
        <p:blipFill>
          <a:blip r:embed="rId4">
            <a:alphaModFix/>
          </a:blip>
          <a:stretch>
            <a:fillRect/>
          </a:stretch>
        </p:blipFill>
        <p:spPr>
          <a:xfrm>
            <a:off x="4499750" y="3606550"/>
            <a:ext cx="2086612" cy="1275152"/>
          </a:xfrm>
          <a:prstGeom prst="rect">
            <a:avLst/>
          </a:prstGeom>
          <a:noFill/>
          <a:ln>
            <a:noFill/>
          </a:ln>
        </p:spPr>
      </p:pic>
      <p:pic>
        <p:nvPicPr>
          <p:cNvPr id="197" name="Google Shape;197;p25"/>
          <p:cNvPicPr preferRelativeResize="0"/>
          <p:nvPr/>
        </p:nvPicPr>
        <p:blipFill>
          <a:blip r:embed="rId5">
            <a:alphaModFix/>
          </a:blip>
          <a:stretch>
            <a:fillRect/>
          </a:stretch>
        </p:blipFill>
        <p:spPr>
          <a:xfrm>
            <a:off x="6838125" y="3612775"/>
            <a:ext cx="2084832" cy="11223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26"/>
          <p:cNvSpPr txBox="1"/>
          <p:nvPr/>
        </p:nvSpPr>
        <p:spPr>
          <a:xfrm>
            <a:off x="406000" y="6078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Summary of Insights &amp; Key Findings</a:t>
            </a:r>
            <a:endParaRPr b="1" sz="2500">
              <a:solidFill>
                <a:srgbClr val="002D45"/>
              </a:solidFill>
              <a:latin typeface="Montserrat"/>
              <a:ea typeface="Montserrat"/>
              <a:cs typeface="Montserrat"/>
              <a:sym typeface="Montserrat"/>
            </a:endParaRPr>
          </a:p>
        </p:txBody>
      </p:sp>
      <p:sp>
        <p:nvSpPr>
          <p:cNvPr id="203" name="Google Shape;203;p26"/>
          <p:cNvSpPr txBox="1"/>
          <p:nvPr/>
        </p:nvSpPr>
        <p:spPr>
          <a:xfrm>
            <a:off x="311700" y="1234450"/>
            <a:ext cx="8520600" cy="35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b="1" lang="en" sz="1200">
                <a:solidFill>
                  <a:srgbClr val="595959"/>
                </a:solidFill>
                <a:latin typeface="Open Sans"/>
                <a:ea typeface="Open Sans"/>
                <a:cs typeface="Open Sans"/>
                <a:sym typeface="Open Sans"/>
              </a:rPr>
              <a:t>Primary Objective: </a:t>
            </a:r>
            <a:endParaRPr b="1" sz="1200">
              <a:solidFill>
                <a:srgbClr val="595959"/>
              </a:solidFill>
              <a:latin typeface="Open Sans"/>
              <a:ea typeface="Open Sans"/>
              <a:cs typeface="Open Sans"/>
              <a:sym typeface="Open Sans"/>
            </a:endParaRPr>
          </a:p>
          <a:p>
            <a:pPr indent="0" lvl="0" marL="228600" rtl="0" algn="l">
              <a:lnSpc>
                <a:spcPct val="115000"/>
              </a:lnSpc>
              <a:spcBef>
                <a:spcPts val="1000"/>
              </a:spcBef>
              <a:spcAft>
                <a:spcPts val="0"/>
              </a:spcAft>
              <a:buNone/>
            </a:pPr>
            <a:r>
              <a:rPr b="1" i="1" lang="en" sz="1300">
                <a:solidFill>
                  <a:srgbClr val="595959"/>
                </a:solidFill>
                <a:highlight>
                  <a:srgbClr val="00FF00"/>
                </a:highlight>
                <a:latin typeface="Open Sans"/>
                <a:ea typeface="Open Sans"/>
                <a:cs typeface="Open Sans"/>
                <a:sym typeface="Open Sans"/>
              </a:rPr>
              <a:t>Clustering U.S. universities based on geographic proximity (latitude and longitude) to assist international students in networking, finding roommates, and accessing resources.</a:t>
            </a:r>
            <a:endParaRPr sz="1200">
              <a:solidFill>
                <a:srgbClr val="595959"/>
              </a:solidFill>
              <a:latin typeface="Open Sans Light"/>
              <a:ea typeface="Open Sans Light"/>
              <a:cs typeface="Open Sans Light"/>
              <a:sym typeface="Open Sans Light"/>
            </a:endParaRPr>
          </a:p>
          <a:p>
            <a:pPr indent="-228600" lvl="0" marL="457200" rtl="0" algn="l">
              <a:lnSpc>
                <a:spcPct val="115000"/>
              </a:lnSpc>
              <a:spcBef>
                <a:spcPts val="1000"/>
              </a:spcBef>
              <a:spcAft>
                <a:spcPts val="0"/>
              </a:spcAft>
              <a:buNone/>
            </a:pPr>
            <a:r>
              <a:rPr b="1" lang="en" sz="1200">
                <a:solidFill>
                  <a:srgbClr val="595959"/>
                </a:solidFill>
                <a:latin typeface="Open Sans"/>
                <a:ea typeface="Open Sans"/>
                <a:cs typeface="Open Sans"/>
                <a:sym typeface="Open Sans"/>
              </a:rPr>
              <a:t>Key Findings:</a:t>
            </a:r>
            <a:endParaRPr b="1" sz="1200">
              <a:solidFill>
                <a:srgbClr val="595959"/>
              </a:solidFill>
              <a:latin typeface="Open Sans"/>
              <a:ea typeface="Open Sans"/>
              <a:cs typeface="Open Sans"/>
              <a:sym typeface="Open Sans"/>
            </a:endParaRPr>
          </a:p>
          <a:p>
            <a:pPr indent="-304800" lvl="0" marL="914400" rtl="0" algn="l">
              <a:lnSpc>
                <a:spcPct val="115000"/>
              </a:lnSpc>
              <a:spcBef>
                <a:spcPts val="1200"/>
              </a:spcBef>
              <a:spcAft>
                <a:spcPts val="0"/>
              </a:spcAft>
              <a:buClr>
                <a:srgbClr val="595959"/>
              </a:buClr>
              <a:buSzPts val="1200"/>
              <a:buChar char="●"/>
            </a:pPr>
            <a:r>
              <a:rPr lang="en" sz="1200">
                <a:solidFill>
                  <a:srgbClr val="595959"/>
                </a:solidFill>
                <a:latin typeface="Open Sans Light"/>
                <a:ea typeface="Open Sans Light"/>
                <a:cs typeface="Open Sans Light"/>
                <a:sym typeface="Open Sans Light"/>
              </a:rPr>
              <a:t>Clusters based on </a:t>
            </a:r>
            <a:r>
              <a:rPr b="1" lang="en" sz="1200">
                <a:solidFill>
                  <a:srgbClr val="595959"/>
                </a:solidFill>
                <a:latin typeface="Open Sans"/>
                <a:ea typeface="Open Sans"/>
                <a:cs typeface="Open Sans"/>
                <a:sym typeface="Open Sans"/>
              </a:rPr>
              <a:t>geography</a:t>
            </a:r>
            <a:r>
              <a:rPr lang="en" sz="1200">
                <a:solidFill>
                  <a:srgbClr val="595959"/>
                </a:solidFill>
                <a:latin typeface="Open Sans Light"/>
                <a:ea typeface="Open Sans Light"/>
                <a:cs typeface="Open Sans Light"/>
                <a:sym typeface="Open Sans Light"/>
              </a:rPr>
              <a:t> </a:t>
            </a:r>
            <a:endParaRPr sz="1200">
              <a:solidFill>
                <a:srgbClr val="595959"/>
              </a:solidFill>
              <a:latin typeface="Open Sans Light"/>
              <a:ea typeface="Open Sans Light"/>
              <a:cs typeface="Open Sans Light"/>
              <a:sym typeface="Open Sans Light"/>
            </a:endParaRPr>
          </a:p>
          <a:p>
            <a:pPr indent="-304800" lvl="0" marL="914400" rtl="0" algn="l">
              <a:lnSpc>
                <a:spcPct val="115000"/>
              </a:lnSpc>
              <a:spcBef>
                <a:spcPts val="1000"/>
              </a:spcBef>
              <a:spcAft>
                <a:spcPts val="0"/>
              </a:spcAft>
              <a:buClr>
                <a:srgbClr val="595959"/>
              </a:buClr>
              <a:buSzPts val="1200"/>
              <a:buChar char="●"/>
            </a:pPr>
            <a:r>
              <a:rPr lang="en" sz="1200">
                <a:solidFill>
                  <a:srgbClr val="595959"/>
                </a:solidFill>
                <a:latin typeface="Open Sans Light"/>
                <a:ea typeface="Open Sans Light"/>
                <a:cs typeface="Open Sans Light"/>
                <a:sym typeface="Open Sans Light"/>
              </a:rPr>
              <a:t>Additional profile factors:</a:t>
            </a:r>
            <a:endParaRPr sz="1200">
              <a:solidFill>
                <a:srgbClr val="595959"/>
              </a:solidFill>
              <a:latin typeface="Open Sans Light"/>
              <a:ea typeface="Open Sans Light"/>
              <a:cs typeface="Open Sans Light"/>
              <a:sym typeface="Open Sans Light"/>
            </a:endParaRPr>
          </a:p>
          <a:p>
            <a:pPr indent="-304800" lvl="1" marL="1371600" rtl="0" algn="l">
              <a:lnSpc>
                <a:spcPct val="115000"/>
              </a:lnSpc>
              <a:spcBef>
                <a:spcPts val="0"/>
              </a:spcBef>
              <a:spcAft>
                <a:spcPts val="0"/>
              </a:spcAft>
              <a:buClr>
                <a:srgbClr val="595959"/>
              </a:buClr>
              <a:buSzPts val="1200"/>
              <a:buFont typeface="Open Sans"/>
              <a:buChar char="○"/>
            </a:pPr>
            <a:r>
              <a:rPr b="1" lang="en" sz="1200">
                <a:solidFill>
                  <a:srgbClr val="595959"/>
                </a:solidFill>
                <a:latin typeface="Open Sans"/>
                <a:ea typeface="Open Sans"/>
                <a:cs typeface="Open Sans"/>
                <a:sym typeface="Open Sans"/>
              </a:rPr>
              <a:t>Cost of Living Analysis</a:t>
            </a:r>
            <a:endParaRPr b="1" sz="1200">
              <a:solidFill>
                <a:srgbClr val="595959"/>
              </a:solidFill>
              <a:latin typeface="Open Sans"/>
              <a:ea typeface="Open Sans"/>
              <a:cs typeface="Open Sans"/>
              <a:sym typeface="Open Sans"/>
            </a:endParaRPr>
          </a:p>
          <a:p>
            <a:pPr indent="-304800" lvl="1" marL="1371600" rtl="0" algn="l">
              <a:lnSpc>
                <a:spcPct val="115000"/>
              </a:lnSpc>
              <a:spcBef>
                <a:spcPts val="0"/>
              </a:spcBef>
              <a:spcAft>
                <a:spcPts val="0"/>
              </a:spcAft>
              <a:buClr>
                <a:srgbClr val="595959"/>
              </a:buClr>
              <a:buSzPts val="1200"/>
              <a:buFont typeface="Open Sans"/>
              <a:buChar char="○"/>
            </a:pPr>
            <a:r>
              <a:rPr b="1" lang="en" sz="1200">
                <a:solidFill>
                  <a:srgbClr val="595959"/>
                </a:solidFill>
                <a:latin typeface="Open Sans"/>
                <a:ea typeface="Open Sans"/>
                <a:cs typeface="Open Sans"/>
                <a:sym typeface="Open Sans"/>
              </a:rPr>
              <a:t>Climate</a:t>
            </a:r>
            <a:endParaRPr b="1" sz="1200">
              <a:solidFill>
                <a:srgbClr val="595959"/>
              </a:solidFill>
              <a:latin typeface="Open Sans"/>
              <a:ea typeface="Open Sans"/>
              <a:cs typeface="Open Sans"/>
              <a:sym typeface="Open Sans"/>
            </a:endParaRPr>
          </a:p>
          <a:p>
            <a:pPr indent="-304800" lvl="1" marL="1371600" rtl="0" algn="l">
              <a:lnSpc>
                <a:spcPct val="115000"/>
              </a:lnSpc>
              <a:spcBef>
                <a:spcPts val="0"/>
              </a:spcBef>
              <a:spcAft>
                <a:spcPts val="0"/>
              </a:spcAft>
              <a:buClr>
                <a:srgbClr val="595959"/>
              </a:buClr>
              <a:buSzPts val="1200"/>
              <a:buFont typeface="Open Sans"/>
              <a:buChar char="○"/>
            </a:pPr>
            <a:r>
              <a:rPr b="1" lang="en" sz="1200">
                <a:solidFill>
                  <a:srgbClr val="595959"/>
                </a:solidFill>
                <a:latin typeface="Open Sans"/>
                <a:ea typeface="Open Sans"/>
                <a:cs typeface="Open Sans"/>
                <a:sym typeface="Open Sans"/>
              </a:rPr>
              <a:t>Safety/Crime rates</a:t>
            </a:r>
            <a:endParaRPr b="1" sz="1200">
              <a:solidFill>
                <a:srgbClr val="595959"/>
              </a:solidFill>
              <a:latin typeface="Open Sans"/>
              <a:ea typeface="Open Sans"/>
              <a:cs typeface="Open Sans"/>
              <a:sym typeface="Open Sans"/>
            </a:endParaRPr>
          </a:p>
          <a:p>
            <a:pPr indent="0" lvl="0" marL="228600" rtl="0" algn="l">
              <a:lnSpc>
                <a:spcPct val="115000"/>
              </a:lnSpc>
              <a:spcBef>
                <a:spcPts val="1000"/>
              </a:spcBef>
              <a:spcAft>
                <a:spcPts val="0"/>
              </a:spcAft>
              <a:buNone/>
            </a:pPr>
            <a:r>
              <a:rPr b="1" lang="en" sz="1200">
                <a:solidFill>
                  <a:srgbClr val="595959"/>
                </a:solidFill>
                <a:latin typeface="Open Sans"/>
                <a:ea typeface="Open Sans"/>
                <a:cs typeface="Open Sans"/>
                <a:sym typeface="Open Sans"/>
              </a:rPr>
              <a:t>Technical Insights:</a:t>
            </a:r>
            <a:r>
              <a:rPr lang="en" sz="1200">
                <a:solidFill>
                  <a:srgbClr val="595959"/>
                </a:solidFill>
                <a:latin typeface="Open Sans Light"/>
                <a:ea typeface="Open Sans Light"/>
                <a:cs typeface="Open Sans Light"/>
                <a:sym typeface="Open Sans Light"/>
              </a:rPr>
              <a:t> </a:t>
            </a:r>
            <a:endParaRPr sz="1200">
              <a:solidFill>
                <a:srgbClr val="595959"/>
              </a:solidFill>
              <a:latin typeface="Open Sans Light"/>
              <a:ea typeface="Open Sans Light"/>
              <a:cs typeface="Open Sans Light"/>
              <a:sym typeface="Open Sans Light"/>
            </a:endParaRPr>
          </a:p>
          <a:p>
            <a:pPr indent="0" lvl="0" marL="228600" rtl="0" algn="l">
              <a:lnSpc>
                <a:spcPct val="115000"/>
              </a:lnSpc>
              <a:spcBef>
                <a:spcPts val="1000"/>
              </a:spcBef>
              <a:spcAft>
                <a:spcPts val="1000"/>
              </a:spcAft>
              <a:buNone/>
            </a:pPr>
            <a:r>
              <a:rPr lang="en" sz="1200">
                <a:solidFill>
                  <a:srgbClr val="595959"/>
                </a:solidFill>
                <a:latin typeface="Open Sans Light"/>
                <a:ea typeface="Open Sans Light"/>
                <a:cs typeface="Open Sans Light"/>
                <a:sym typeface="Open Sans Light"/>
              </a:rPr>
              <a:t>We practiced clustering with various models and learned how to evaluate their performance.</a:t>
            </a:r>
            <a:endParaRPr sz="1200">
              <a:solidFill>
                <a:srgbClr val="595959"/>
              </a:solidFill>
              <a:latin typeface="Open Sans Light"/>
              <a:ea typeface="Open Sans Light"/>
              <a:cs typeface="Open Sans Light"/>
              <a:sym typeface="Open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2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What is Clustering?</a:t>
            </a:r>
            <a:endParaRPr b="1" sz="2500">
              <a:solidFill>
                <a:srgbClr val="002D45"/>
              </a:solidFill>
              <a:latin typeface="Montserrat"/>
              <a:ea typeface="Montserrat"/>
              <a:cs typeface="Montserrat"/>
              <a:sym typeface="Montserrat"/>
            </a:endParaRPr>
          </a:p>
        </p:txBody>
      </p:sp>
      <p:sp>
        <p:nvSpPr>
          <p:cNvPr id="209" name="Google Shape;209;p27"/>
          <p:cNvSpPr txBox="1"/>
          <p:nvPr/>
        </p:nvSpPr>
        <p:spPr>
          <a:xfrm>
            <a:off x="311700" y="1017725"/>
            <a:ext cx="8689500" cy="40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latin typeface="Open Sans Light"/>
                <a:ea typeface="Open Sans Light"/>
                <a:cs typeface="Open Sans Light"/>
                <a:sym typeface="Open Sans Light"/>
              </a:rPr>
              <a:t>Technique to automatically group similar items based on their characteristics.</a:t>
            </a:r>
            <a:endParaRPr sz="1200">
              <a:solidFill>
                <a:srgbClr val="595959"/>
              </a:solidFill>
              <a:latin typeface="Open Sans Light"/>
              <a:ea typeface="Open Sans Light"/>
              <a:cs typeface="Open Sans Light"/>
              <a:sym typeface="Open Sans Light"/>
            </a:endParaRPr>
          </a:p>
          <a:p>
            <a:pPr indent="0" lvl="0" marL="0" rtl="0" algn="l">
              <a:lnSpc>
                <a:spcPct val="115000"/>
              </a:lnSpc>
              <a:spcBef>
                <a:spcPts val="1000"/>
              </a:spcBef>
              <a:spcAft>
                <a:spcPts val="0"/>
              </a:spcAft>
              <a:buNone/>
            </a:pPr>
            <a:r>
              <a:rPr b="1" lang="en" sz="1200">
                <a:solidFill>
                  <a:srgbClr val="595959"/>
                </a:solidFill>
                <a:latin typeface="Open Sans"/>
                <a:ea typeface="Open Sans"/>
                <a:cs typeface="Open Sans"/>
                <a:sym typeface="Open Sans"/>
              </a:rPr>
              <a:t>In Our Case:</a:t>
            </a:r>
            <a:r>
              <a:rPr lang="en" sz="1200">
                <a:solidFill>
                  <a:srgbClr val="595959"/>
                </a:solidFill>
                <a:latin typeface="Open Sans Light"/>
                <a:ea typeface="Open Sans Light"/>
                <a:cs typeface="Open Sans Light"/>
                <a:sym typeface="Open Sans Light"/>
              </a:rPr>
              <a:t> Grouping universities by geographic location to create natural networking zones</a:t>
            </a:r>
            <a:endParaRPr sz="1200">
              <a:solidFill>
                <a:srgbClr val="595959"/>
              </a:solidFill>
              <a:latin typeface="Open Sans Light"/>
              <a:ea typeface="Open Sans Light"/>
              <a:cs typeface="Open Sans Light"/>
              <a:sym typeface="Open Sans Light"/>
            </a:endParaRPr>
          </a:p>
          <a:p>
            <a:pPr indent="0" lvl="0" marL="0" rtl="0" algn="l">
              <a:lnSpc>
                <a:spcPct val="115000"/>
              </a:lnSpc>
              <a:spcBef>
                <a:spcPts val="1000"/>
              </a:spcBef>
              <a:spcAft>
                <a:spcPts val="0"/>
              </a:spcAft>
              <a:buNone/>
            </a:pPr>
            <a:r>
              <a:rPr b="1" lang="en" sz="1200">
                <a:solidFill>
                  <a:srgbClr val="595959"/>
                </a:solidFill>
                <a:latin typeface="Open Sans"/>
                <a:ea typeface="Open Sans"/>
                <a:cs typeface="Open Sans"/>
                <a:sym typeface="Open Sans"/>
              </a:rPr>
              <a:t>Algorithms We Explored:</a:t>
            </a:r>
            <a:endParaRPr b="1" sz="1200">
              <a:solidFill>
                <a:srgbClr val="595959"/>
              </a:solidFill>
              <a:latin typeface="Open Sans"/>
              <a:ea typeface="Open Sans"/>
              <a:cs typeface="Open Sans"/>
              <a:sym typeface="Open Sans"/>
            </a:endParaRPr>
          </a:p>
          <a:p>
            <a:pPr indent="-304800" lvl="0" marL="457200" rtl="0" algn="l">
              <a:lnSpc>
                <a:spcPct val="115000"/>
              </a:lnSpc>
              <a:spcBef>
                <a:spcPts val="1000"/>
              </a:spcBef>
              <a:spcAft>
                <a:spcPts val="0"/>
              </a:spcAft>
              <a:buClr>
                <a:srgbClr val="595959"/>
              </a:buClr>
              <a:buSzPts val="1200"/>
              <a:buFont typeface="Open Sans Light"/>
              <a:buChar char="●"/>
            </a:pPr>
            <a:r>
              <a:rPr b="1" lang="en" sz="1200">
                <a:solidFill>
                  <a:srgbClr val="595959"/>
                </a:solidFill>
                <a:latin typeface="Open Sans"/>
                <a:ea typeface="Open Sans"/>
                <a:cs typeface="Open Sans"/>
                <a:sym typeface="Open Sans"/>
              </a:rPr>
              <a:t>DBSCAN (Density-Based Spatial Clustering):</a:t>
            </a:r>
            <a:r>
              <a:rPr lang="en" sz="1200">
                <a:solidFill>
                  <a:srgbClr val="595959"/>
                </a:solidFill>
                <a:latin typeface="Open Sans Light"/>
                <a:ea typeface="Open Sans Light"/>
                <a:cs typeface="Open Sans Light"/>
                <a:sym typeface="Open Sans Light"/>
              </a:rPr>
              <a:t> Ideal for geographic data, finds natural groupings </a:t>
            </a:r>
            <a:br>
              <a:rPr lang="en" sz="1200">
                <a:solidFill>
                  <a:srgbClr val="595959"/>
                </a:solidFill>
                <a:latin typeface="Open Sans Light"/>
                <a:ea typeface="Open Sans Light"/>
                <a:cs typeface="Open Sans Light"/>
                <a:sym typeface="Open Sans Light"/>
              </a:rPr>
            </a:br>
            <a:r>
              <a:rPr lang="en" sz="1200">
                <a:solidFill>
                  <a:srgbClr val="595959"/>
                </a:solidFill>
                <a:latin typeface="Open Sans Light"/>
                <a:ea typeface="Open Sans Light"/>
                <a:cs typeface="Open Sans Light"/>
                <a:sym typeface="Open Sans Light"/>
              </a:rPr>
              <a:t>without predefined cluster count</a:t>
            </a:r>
            <a:endParaRPr sz="1200">
              <a:solidFill>
                <a:srgbClr val="595959"/>
              </a:solidFill>
              <a:latin typeface="Open Sans Light"/>
              <a:ea typeface="Open Sans Light"/>
              <a:cs typeface="Open Sans Light"/>
              <a:sym typeface="Open Sans Light"/>
            </a:endParaRPr>
          </a:p>
          <a:p>
            <a:pPr indent="-304800" lvl="0" marL="457200" rtl="0" algn="l">
              <a:lnSpc>
                <a:spcPct val="115000"/>
              </a:lnSpc>
              <a:spcBef>
                <a:spcPts val="1000"/>
              </a:spcBef>
              <a:spcAft>
                <a:spcPts val="0"/>
              </a:spcAft>
              <a:buClr>
                <a:srgbClr val="595959"/>
              </a:buClr>
              <a:buSzPts val="1200"/>
              <a:buFont typeface="Open Sans Light"/>
              <a:buChar char="●"/>
            </a:pPr>
            <a:r>
              <a:rPr b="1" lang="en" sz="1200">
                <a:solidFill>
                  <a:srgbClr val="595959"/>
                </a:solidFill>
                <a:latin typeface="Open Sans"/>
                <a:ea typeface="Open Sans"/>
                <a:cs typeface="Open Sans"/>
                <a:sym typeface="Open Sans"/>
              </a:rPr>
              <a:t>Mean Shift: </a:t>
            </a:r>
            <a:r>
              <a:rPr lang="en" sz="1200">
                <a:solidFill>
                  <a:srgbClr val="595959"/>
                </a:solidFill>
                <a:latin typeface="Open Sans Light"/>
                <a:ea typeface="Open Sans Light"/>
                <a:cs typeface="Open Sans Light"/>
                <a:sym typeface="Open Sans Light"/>
              </a:rPr>
              <a:t>Centers clusters around density peaks, adapts to data distribution</a:t>
            </a:r>
            <a:endParaRPr sz="1200">
              <a:solidFill>
                <a:srgbClr val="595959"/>
              </a:solidFill>
              <a:latin typeface="Open Sans Light"/>
              <a:ea typeface="Open Sans Light"/>
              <a:cs typeface="Open Sans Light"/>
              <a:sym typeface="Open Sans Light"/>
            </a:endParaRPr>
          </a:p>
          <a:p>
            <a:pPr indent="-304800" lvl="0" marL="457200" rtl="0" algn="l">
              <a:lnSpc>
                <a:spcPct val="115000"/>
              </a:lnSpc>
              <a:spcBef>
                <a:spcPts val="1000"/>
              </a:spcBef>
              <a:spcAft>
                <a:spcPts val="0"/>
              </a:spcAft>
              <a:buClr>
                <a:srgbClr val="595959"/>
              </a:buClr>
              <a:buSzPts val="1200"/>
              <a:buFont typeface="Open Sans Light"/>
              <a:buChar char="●"/>
            </a:pPr>
            <a:r>
              <a:rPr b="1" lang="en" sz="1200">
                <a:solidFill>
                  <a:srgbClr val="595959"/>
                </a:solidFill>
                <a:latin typeface="Open Sans"/>
                <a:ea typeface="Open Sans"/>
                <a:cs typeface="Open Sans"/>
                <a:sym typeface="Open Sans"/>
              </a:rPr>
              <a:t>Agglomerative: </a:t>
            </a:r>
            <a:r>
              <a:rPr lang="en" sz="1200">
                <a:solidFill>
                  <a:srgbClr val="595959"/>
                </a:solidFill>
                <a:latin typeface="Open Sans Light"/>
                <a:ea typeface="Open Sans Light"/>
                <a:cs typeface="Open Sans Light"/>
                <a:sym typeface="Open Sans Light"/>
              </a:rPr>
              <a:t>Builds hierarchical clusters from the bottom up</a:t>
            </a:r>
            <a:endParaRPr sz="1200">
              <a:solidFill>
                <a:srgbClr val="595959"/>
              </a:solidFill>
              <a:latin typeface="Open Sans Light"/>
              <a:ea typeface="Open Sans Light"/>
              <a:cs typeface="Open Sans Light"/>
              <a:sym typeface="Open Sans Light"/>
            </a:endParaRPr>
          </a:p>
          <a:p>
            <a:pPr indent="0" lvl="0" marL="0" rtl="0" algn="l">
              <a:lnSpc>
                <a:spcPct val="115000"/>
              </a:lnSpc>
              <a:spcBef>
                <a:spcPts val="1000"/>
              </a:spcBef>
              <a:spcAft>
                <a:spcPts val="0"/>
              </a:spcAft>
              <a:buNone/>
            </a:pPr>
            <a:r>
              <a:rPr b="1" lang="en" sz="1200">
                <a:solidFill>
                  <a:srgbClr val="595959"/>
                </a:solidFill>
                <a:latin typeface="Open Sans"/>
                <a:ea typeface="Open Sans"/>
                <a:cs typeface="Open Sans"/>
                <a:sym typeface="Open Sans"/>
              </a:rPr>
              <a:t>Evaluation Metrics: </a:t>
            </a:r>
            <a:endParaRPr b="1" sz="1200">
              <a:solidFill>
                <a:srgbClr val="595959"/>
              </a:solidFill>
              <a:latin typeface="Open Sans"/>
              <a:ea typeface="Open Sans"/>
              <a:cs typeface="Open Sans"/>
              <a:sym typeface="Open Sans"/>
            </a:endParaRPr>
          </a:p>
          <a:p>
            <a:pPr indent="-304800" lvl="0" marL="457200" rtl="0" algn="l">
              <a:lnSpc>
                <a:spcPct val="115000"/>
              </a:lnSpc>
              <a:spcBef>
                <a:spcPts val="1000"/>
              </a:spcBef>
              <a:spcAft>
                <a:spcPts val="0"/>
              </a:spcAft>
              <a:buClr>
                <a:srgbClr val="595959"/>
              </a:buClr>
              <a:buSzPts val="1200"/>
              <a:buChar char="●"/>
            </a:pPr>
            <a:r>
              <a:rPr b="1" lang="en" sz="1200">
                <a:solidFill>
                  <a:srgbClr val="595959"/>
                </a:solidFill>
                <a:latin typeface="Open Sans"/>
                <a:ea typeface="Open Sans"/>
                <a:cs typeface="Open Sans"/>
                <a:sym typeface="Open Sans"/>
              </a:rPr>
              <a:t>Silhouette Score (</a:t>
            </a:r>
            <a:r>
              <a:rPr b="1" lang="en" sz="1100">
                <a:solidFill>
                  <a:srgbClr val="595959"/>
                </a:solidFill>
                <a:latin typeface="Open Sans"/>
                <a:ea typeface="Open Sans"/>
                <a:cs typeface="Open Sans"/>
                <a:sym typeface="Open Sans"/>
              </a:rPr>
              <a:t>ranges from -1 to 1</a:t>
            </a:r>
            <a:r>
              <a:rPr b="1" lang="en" sz="1200">
                <a:solidFill>
                  <a:srgbClr val="595959"/>
                </a:solidFill>
                <a:latin typeface="Open Sans"/>
                <a:ea typeface="Open Sans"/>
                <a:cs typeface="Open Sans"/>
                <a:sym typeface="Open Sans"/>
              </a:rPr>
              <a:t>)</a:t>
            </a:r>
            <a:r>
              <a:rPr b="1" lang="en" sz="1200">
                <a:solidFill>
                  <a:srgbClr val="595959"/>
                </a:solidFill>
                <a:latin typeface="Open Sans"/>
                <a:ea typeface="Open Sans"/>
                <a:cs typeface="Open Sans"/>
                <a:sym typeface="Open Sans"/>
              </a:rPr>
              <a:t>: </a:t>
            </a:r>
            <a:r>
              <a:rPr lang="en" sz="1200">
                <a:solidFill>
                  <a:srgbClr val="595959"/>
                </a:solidFill>
                <a:latin typeface="Open Sans Light"/>
                <a:ea typeface="Open Sans Light"/>
                <a:cs typeface="Open Sans Light"/>
                <a:sym typeface="Open Sans Light"/>
              </a:rPr>
              <a:t>Measures how similar points are to their own cluster vs. other clusters. </a:t>
            </a:r>
            <a:endParaRPr sz="1100">
              <a:solidFill>
                <a:schemeClr val="dk1"/>
              </a:solidFill>
            </a:endParaRPr>
          </a:p>
          <a:p>
            <a:pPr indent="-304800" lvl="0" marL="914400" rtl="0" algn="l">
              <a:lnSpc>
                <a:spcPct val="115000"/>
              </a:lnSpc>
              <a:spcBef>
                <a:spcPts val="0"/>
              </a:spcBef>
              <a:spcAft>
                <a:spcPts val="0"/>
              </a:spcAft>
              <a:buClr>
                <a:srgbClr val="595959"/>
              </a:buClr>
              <a:buSzPts val="1200"/>
              <a:buChar char="❏"/>
            </a:pPr>
            <a:r>
              <a:rPr b="1" lang="en" sz="1200">
                <a:solidFill>
                  <a:srgbClr val="595959"/>
                </a:solidFill>
                <a:latin typeface="Open Sans"/>
                <a:ea typeface="Open Sans"/>
                <a:cs typeface="Open Sans"/>
                <a:sym typeface="Open Sans"/>
              </a:rPr>
              <a:t>Close to 1</a:t>
            </a:r>
            <a:r>
              <a:rPr lang="en" sz="1200">
                <a:solidFill>
                  <a:srgbClr val="595959"/>
                </a:solidFill>
                <a:latin typeface="Open Sans"/>
                <a:ea typeface="Open Sans"/>
                <a:cs typeface="Open Sans"/>
                <a:sym typeface="Open Sans"/>
              </a:rPr>
              <a:t>: The item fits well in its group.</a:t>
            </a:r>
            <a:endParaRPr sz="1200">
              <a:solidFill>
                <a:srgbClr val="595959"/>
              </a:solidFill>
              <a:latin typeface="Open Sans"/>
              <a:ea typeface="Open Sans"/>
              <a:cs typeface="Open Sans"/>
              <a:sym typeface="Open Sans"/>
            </a:endParaRPr>
          </a:p>
          <a:p>
            <a:pPr indent="-304800" lvl="0" marL="914400" rtl="0" algn="l">
              <a:lnSpc>
                <a:spcPct val="115000"/>
              </a:lnSpc>
              <a:spcBef>
                <a:spcPts val="0"/>
              </a:spcBef>
              <a:spcAft>
                <a:spcPts val="0"/>
              </a:spcAft>
              <a:buClr>
                <a:srgbClr val="595959"/>
              </a:buClr>
              <a:buSzPts val="1200"/>
              <a:buChar char="❏"/>
            </a:pPr>
            <a:r>
              <a:rPr b="1" lang="en" sz="1200">
                <a:solidFill>
                  <a:srgbClr val="595959"/>
                </a:solidFill>
                <a:latin typeface="Open Sans"/>
                <a:ea typeface="Open Sans"/>
                <a:cs typeface="Open Sans"/>
                <a:sym typeface="Open Sans"/>
              </a:rPr>
              <a:t>Close to 0</a:t>
            </a:r>
            <a:r>
              <a:rPr lang="en" sz="1200">
                <a:solidFill>
                  <a:srgbClr val="595959"/>
                </a:solidFill>
                <a:latin typeface="Open Sans"/>
                <a:ea typeface="Open Sans"/>
                <a:cs typeface="Open Sans"/>
                <a:sym typeface="Open Sans"/>
              </a:rPr>
              <a:t>: The item could belong to another group.</a:t>
            </a:r>
            <a:endParaRPr sz="1200">
              <a:solidFill>
                <a:srgbClr val="595959"/>
              </a:solidFill>
              <a:latin typeface="Open Sans"/>
              <a:ea typeface="Open Sans"/>
              <a:cs typeface="Open Sans"/>
              <a:sym typeface="Open Sans"/>
            </a:endParaRPr>
          </a:p>
          <a:p>
            <a:pPr indent="-304800" lvl="0" marL="914400" rtl="0" algn="l">
              <a:lnSpc>
                <a:spcPct val="115000"/>
              </a:lnSpc>
              <a:spcBef>
                <a:spcPts val="0"/>
              </a:spcBef>
              <a:spcAft>
                <a:spcPts val="0"/>
              </a:spcAft>
              <a:buClr>
                <a:srgbClr val="595959"/>
              </a:buClr>
              <a:buSzPts val="1200"/>
              <a:buChar char="❏"/>
            </a:pPr>
            <a:r>
              <a:rPr b="1" lang="en" sz="1200">
                <a:solidFill>
                  <a:srgbClr val="595959"/>
                </a:solidFill>
                <a:latin typeface="Open Sans"/>
                <a:ea typeface="Open Sans"/>
                <a:cs typeface="Open Sans"/>
                <a:sym typeface="Open Sans"/>
              </a:rPr>
              <a:t>Negative</a:t>
            </a:r>
            <a:r>
              <a:rPr lang="en" sz="1200">
                <a:solidFill>
                  <a:srgbClr val="595959"/>
                </a:solidFill>
                <a:latin typeface="Open Sans"/>
                <a:ea typeface="Open Sans"/>
                <a:cs typeface="Open Sans"/>
                <a:sym typeface="Open Sans"/>
              </a:rPr>
              <a:t>: The item is in the wrong group.</a:t>
            </a:r>
            <a:br>
              <a:rPr lang="en" sz="1200">
                <a:solidFill>
                  <a:srgbClr val="595959"/>
                </a:solidFill>
                <a:latin typeface="Open Sans"/>
                <a:ea typeface="Open Sans"/>
                <a:cs typeface="Open Sans"/>
                <a:sym typeface="Open Sans"/>
              </a:rPr>
            </a:br>
            <a:endParaRPr sz="1200">
              <a:solidFill>
                <a:srgbClr val="595959"/>
              </a:solidFill>
              <a:latin typeface="Open Sans Light"/>
              <a:ea typeface="Open Sans Light"/>
              <a:cs typeface="Open Sans Light"/>
              <a:sym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ctrTitle"/>
          </p:nvPr>
        </p:nvSpPr>
        <p:spPr>
          <a:xfrm>
            <a:off x="337200" y="378050"/>
            <a:ext cx="8229600" cy="6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Montserrat Medium"/>
                <a:ea typeface="Montserrat Medium"/>
                <a:cs typeface="Montserrat Medium"/>
                <a:sym typeface="Montserrat Medium"/>
              </a:rPr>
              <a:t>DBSCAN (Density-Based Spatial Clustering of Applications with Noise)</a:t>
            </a:r>
            <a:endParaRPr sz="1800">
              <a:latin typeface="Montserrat Medium"/>
              <a:ea typeface="Montserrat Medium"/>
              <a:cs typeface="Montserrat Medium"/>
              <a:sym typeface="Montserrat Medium"/>
            </a:endParaRPr>
          </a:p>
        </p:txBody>
      </p:sp>
      <p:sp>
        <p:nvSpPr>
          <p:cNvPr id="215" name="Google Shape;215;p28"/>
          <p:cNvSpPr txBox="1"/>
          <p:nvPr>
            <p:ph idx="1" type="subTitle"/>
          </p:nvPr>
        </p:nvSpPr>
        <p:spPr>
          <a:xfrm>
            <a:off x="532875" y="1285875"/>
            <a:ext cx="3771900" cy="357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solidFill>
                  <a:schemeClr val="dk1"/>
                </a:solidFill>
                <a:latin typeface="Open Sans Light"/>
                <a:ea typeface="Open Sans Light"/>
                <a:cs typeface="Open Sans Light"/>
                <a:sym typeface="Open Sans Light"/>
              </a:rPr>
              <a:t>An algorithm that groups </a:t>
            </a:r>
            <a:r>
              <a:rPr lang="en" sz="1400">
                <a:solidFill>
                  <a:schemeClr val="dk1"/>
                </a:solidFill>
                <a:latin typeface="Open Sans Light"/>
                <a:ea typeface="Open Sans Light"/>
                <a:cs typeface="Open Sans Light"/>
                <a:sym typeface="Open Sans Light"/>
              </a:rPr>
              <a:t>points (e.g., universities or people) based on density. </a:t>
            </a:r>
            <a:r>
              <a:rPr lang="en" sz="1400">
                <a:solidFill>
                  <a:schemeClr val="dk1"/>
                </a:solidFill>
                <a:latin typeface="Open Sans Light"/>
                <a:ea typeface="Open Sans Light"/>
                <a:cs typeface="Open Sans Light"/>
                <a:sym typeface="Open Sans Light"/>
              </a:rPr>
              <a:t> </a:t>
            </a:r>
            <a:endParaRPr sz="1400">
              <a:solidFill>
                <a:schemeClr val="dk1"/>
              </a:solidFill>
              <a:latin typeface="Open Sans Light"/>
              <a:ea typeface="Open Sans Light"/>
              <a:cs typeface="Open Sans Light"/>
              <a:sym typeface="Open Sans Light"/>
            </a:endParaRPr>
          </a:p>
          <a:p>
            <a:pPr indent="0" lvl="0" marL="0" rtl="0" algn="l">
              <a:lnSpc>
                <a:spcPct val="115000"/>
              </a:lnSpc>
              <a:spcBef>
                <a:spcPts val="1200"/>
              </a:spcBef>
              <a:spcAft>
                <a:spcPts val="0"/>
              </a:spcAft>
              <a:buClr>
                <a:schemeClr val="dk1"/>
              </a:buClr>
              <a:buSzPts val="1100"/>
              <a:buFont typeface="Arial"/>
              <a:buNone/>
            </a:pPr>
            <a:r>
              <a:rPr i="1" lang="en" sz="1400">
                <a:solidFill>
                  <a:schemeClr val="dk1"/>
                </a:solidFill>
                <a:latin typeface="Open Sans Light"/>
                <a:ea typeface="Open Sans Light"/>
                <a:cs typeface="Open Sans Light"/>
                <a:sym typeface="Open Sans Light"/>
              </a:rPr>
              <a:t>How it works?</a:t>
            </a:r>
            <a:endParaRPr i="1" sz="1400">
              <a:solidFill>
                <a:schemeClr val="dk1"/>
              </a:solidFill>
              <a:latin typeface="Open Sans Light"/>
              <a:ea typeface="Open Sans Light"/>
              <a:cs typeface="Open Sans Light"/>
              <a:sym typeface="Open Sans Light"/>
            </a:endParaRPr>
          </a:p>
          <a:p>
            <a:pPr indent="-317500" lvl="0" marL="457200" rtl="0" algn="l">
              <a:lnSpc>
                <a:spcPct val="115000"/>
              </a:lnSpc>
              <a:spcBef>
                <a:spcPts val="1200"/>
              </a:spcBef>
              <a:spcAft>
                <a:spcPts val="0"/>
              </a:spcAft>
              <a:buClr>
                <a:schemeClr val="dk1"/>
              </a:buClr>
              <a:buSzPts val="1400"/>
              <a:buFont typeface="Open Sans Light"/>
              <a:buChar char="●"/>
            </a:pPr>
            <a:r>
              <a:rPr lang="en" sz="1400">
                <a:solidFill>
                  <a:schemeClr val="dk1"/>
                </a:solidFill>
                <a:latin typeface="Open Sans Light"/>
                <a:ea typeface="Open Sans Light"/>
                <a:cs typeface="Open Sans Light"/>
                <a:sym typeface="Open Sans Light"/>
              </a:rPr>
              <a:t>It connects points within a certain distance and expands groups by adding nearby points if they are dense enough. </a:t>
            </a:r>
            <a:endParaRPr sz="1400">
              <a:solidFill>
                <a:schemeClr val="dk1"/>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1"/>
              </a:buClr>
              <a:buSzPts val="1400"/>
              <a:buFont typeface="Open Sans Light"/>
              <a:buChar char="●"/>
            </a:pPr>
            <a:r>
              <a:rPr lang="en" sz="1400">
                <a:solidFill>
                  <a:schemeClr val="dk1"/>
                </a:solidFill>
                <a:latin typeface="Open Sans Light"/>
                <a:ea typeface="Open Sans Light"/>
                <a:cs typeface="Open Sans Light"/>
                <a:sym typeface="Open Sans Light"/>
              </a:rPr>
              <a:t>Points too far from any group are marked as noise. </a:t>
            </a:r>
            <a:endParaRPr sz="1400">
              <a:solidFill>
                <a:schemeClr val="dk1"/>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1"/>
              </a:buClr>
              <a:buSzPts val="1400"/>
              <a:buFont typeface="Open Sans Light"/>
              <a:buChar char="●"/>
            </a:pPr>
            <a:r>
              <a:rPr lang="en" sz="1400">
                <a:solidFill>
                  <a:schemeClr val="dk1"/>
                </a:solidFill>
                <a:latin typeface="Open Sans Light"/>
                <a:ea typeface="Open Sans Light"/>
                <a:cs typeface="Open Sans Light"/>
                <a:sym typeface="Open Sans Light"/>
              </a:rPr>
              <a:t>Unlike other methods, it doesn’t require deciding the number of groups in advance.</a:t>
            </a:r>
            <a:endParaRPr sz="1400">
              <a:solidFill>
                <a:schemeClr val="dk1"/>
              </a:solidFill>
              <a:latin typeface="Open Sans Light"/>
              <a:ea typeface="Open Sans Light"/>
              <a:cs typeface="Open Sans Light"/>
              <a:sym typeface="Open Sans Light"/>
            </a:endParaRPr>
          </a:p>
          <a:p>
            <a:pPr indent="0" lvl="0" marL="0" rtl="0" algn="l">
              <a:lnSpc>
                <a:spcPct val="115000"/>
              </a:lnSpc>
              <a:spcBef>
                <a:spcPts val="1200"/>
              </a:spcBef>
              <a:spcAft>
                <a:spcPts val="1200"/>
              </a:spcAft>
              <a:buNone/>
            </a:pPr>
            <a:r>
              <a:t/>
            </a:r>
            <a:endParaRPr sz="1400">
              <a:solidFill>
                <a:schemeClr val="dk1"/>
              </a:solidFill>
              <a:latin typeface="Open Sans Light"/>
              <a:ea typeface="Open Sans Light"/>
              <a:cs typeface="Open Sans Light"/>
              <a:sym typeface="Open Sans Light"/>
            </a:endParaRPr>
          </a:p>
        </p:txBody>
      </p:sp>
      <p:pic>
        <p:nvPicPr>
          <p:cNvPr id="216" name="Google Shape;216;p28"/>
          <p:cNvPicPr preferRelativeResize="0"/>
          <p:nvPr/>
        </p:nvPicPr>
        <p:blipFill>
          <a:blip r:embed="rId3">
            <a:alphaModFix/>
          </a:blip>
          <a:stretch>
            <a:fillRect/>
          </a:stretch>
        </p:blipFill>
        <p:spPr>
          <a:xfrm>
            <a:off x="4346250" y="1217300"/>
            <a:ext cx="4646299" cy="2876088"/>
          </a:xfrm>
          <a:prstGeom prst="rect">
            <a:avLst/>
          </a:prstGeom>
          <a:noFill/>
          <a:ln>
            <a:noFill/>
          </a:ln>
        </p:spPr>
      </p:pic>
      <p:sp>
        <p:nvSpPr>
          <p:cNvPr id="217" name="Google Shape;217;p28"/>
          <p:cNvSpPr txBox="1"/>
          <p:nvPr/>
        </p:nvSpPr>
        <p:spPr>
          <a:xfrm>
            <a:off x="5709300" y="4217675"/>
            <a:ext cx="25461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2"/>
                </a:solidFill>
              </a:rPr>
              <a:t>Source</a:t>
            </a:r>
            <a:r>
              <a:rPr lang="en" sz="900">
                <a:solidFill>
                  <a:schemeClr val="dk2"/>
                </a:solidFill>
              </a:rPr>
              <a:t>: </a:t>
            </a:r>
            <a:r>
              <a:rPr lang="en" sz="900" u="sng">
                <a:solidFill>
                  <a:schemeClr val="hlink"/>
                </a:solidFill>
                <a:hlinkClick r:id="rId4"/>
              </a:rPr>
              <a:t>Image by Preethi Thakur</a:t>
            </a:r>
            <a:endParaRPr sz="9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29"/>
          <p:cNvSpPr txBox="1"/>
          <p:nvPr/>
        </p:nvSpPr>
        <p:spPr>
          <a:xfrm>
            <a:off x="311700" y="902225"/>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Data Understanding &amp; Data Preparation</a:t>
            </a:r>
            <a:endParaRPr sz="2800">
              <a:solidFill>
                <a:srgbClr val="002D45"/>
              </a:solidFill>
              <a:latin typeface="Montserrat"/>
              <a:ea typeface="Montserrat"/>
              <a:cs typeface="Montserrat"/>
              <a:sym typeface="Montserrat"/>
            </a:endParaRPr>
          </a:p>
        </p:txBody>
      </p:sp>
      <p:pic>
        <p:nvPicPr>
          <p:cNvPr id="223" name="Google Shape;223;p29"/>
          <p:cNvPicPr preferRelativeResize="0"/>
          <p:nvPr/>
        </p:nvPicPr>
        <p:blipFill>
          <a:blip r:embed="rId4">
            <a:alphaModFix/>
          </a:blip>
          <a:stretch>
            <a:fillRect/>
          </a:stretch>
        </p:blipFill>
        <p:spPr>
          <a:xfrm>
            <a:off x="455375" y="545475"/>
            <a:ext cx="6477726" cy="3701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27" name="Shape 227"/>
        <p:cNvGrpSpPr/>
        <p:nvPr/>
      </p:nvGrpSpPr>
      <p:grpSpPr>
        <a:xfrm>
          <a:off x="0" y="0"/>
          <a:ext cx="0" cy="0"/>
          <a:chOff x="0" y="0"/>
          <a:chExt cx="0" cy="0"/>
        </a:xfrm>
      </p:grpSpPr>
      <p:sp>
        <p:nvSpPr>
          <p:cNvPr id="228" name="Google Shape;228;p3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Data Understanding &amp; Data Preparation</a:t>
            </a:r>
            <a:endParaRPr b="1" sz="2500">
              <a:solidFill>
                <a:srgbClr val="002D45"/>
              </a:solidFill>
              <a:latin typeface="Montserrat"/>
              <a:ea typeface="Montserrat"/>
              <a:cs typeface="Montserrat"/>
              <a:sym typeface="Montserrat"/>
            </a:endParaRPr>
          </a:p>
        </p:txBody>
      </p:sp>
      <p:sp>
        <p:nvSpPr>
          <p:cNvPr id="229" name="Google Shape;229;p30"/>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AutoNum type="arabicPeriod"/>
            </a:pPr>
            <a:r>
              <a:rPr b="1" lang="en" sz="1200">
                <a:solidFill>
                  <a:srgbClr val="595959"/>
                </a:solidFill>
                <a:latin typeface="Open Sans"/>
                <a:ea typeface="Open Sans"/>
                <a:cs typeface="Open Sans"/>
                <a:sym typeface="Open Sans"/>
              </a:rPr>
              <a:t>Data Exploration and Characteristics:</a:t>
            </a:r>
            <a:endParaRPr b="1" sz="1200">
              <a:solidFill>
                <a:srgbClr val="595959"/>
              </a:solidFill>
              <a:latin typeface="Open Sans"/>
              <a:ea typeface="Open Sans"/>
              <a:cs typeface="Open Sans"/>
              <a:sym typeface="Open Sans"/>
            </a:endParaRPr>
          </a:p>
          <a:p>
            <a:pPr indent="-304800" lvl="1" marL="914400" rtl="0" algn="l">
              <a:lnSpc>
                <a:spcPct val="115000"/>
              </a:lnSpc>
              <a:spcBef>
                <a:spcPts val="1000"/>
              </a:spcBef>
              <a:spcAft>
                <a:spcPts val="0"/>
              </a:spcAft>
              <a:buClr>
                <a:srgbClr val="595959"/>
              </a:buClr>
              <a:buSzPts val="1200"/>
              <a:buFont typeface="Open Sans Light"/>
              <a:buChar char="○"/>
            </a:pPr>
            <a:r>
              <a:rPr lang="en" sz="1200">
                <a:solidFill>
                  <a:srgbClr val="595959"/>
                </a:solidFill>
                <a:latin typeface="Open Sans Light"/>
                <a:ea typeface="Open Sans Light"/>
                <a:cs typeface="Open Sans Light"/>
                <a:sym typeface="Open Sans Light"/>
              </a:rPr>
              <a:t>Explored geographic data of U.S. universities (latitude, longitude) and cost of living indicators.</a:t>
            </a:r>
            <a:endParaRPr sz="1200">
              <a:solidFill>
                <a:srgbClr val="595959"/>
              </a:solidFill>
              <a:latin typeface="Open Sans Light"/>
              <a:ea typeface="Open Sans Light"/>
              <a:cs typeface="Open Sans Light"/>
              <a:sym typeface="Open Sans Light"/>
            </a:endParaRPr>
          </a:p>
          <a:p>
            <a:pPr indent="-304800" lvl="1" marL="914400" rtl="0" algn="l">
              <a:lnSpc>
                <a:spcPct val="115000"/>
              </a:lnSpc>
              <a:spcBef>
                <a:spcPts val="1000"/>
              </a:spcBef>
              <a:spcAft>
                <a:spcPts val="0"/>
              </a:spcAft>
              <a:buClr>
                <a:srgbClr val="595959"/>
              </a:buClr>
              <a:buSzPts val="1200"/>
              <a:buFont typeface="Open Sans Light"/>
              <a:buChar char="○"/>
            </a:pPr>
            <a:r>
              <a:rPr lang="en" sz="1200">
                <a:solidFill>
                  <a:srgbClr val="595959"/>
                </a:solidFill>
                <a:latin typeface="Open Sans Light"/>
                <a:ea typeface="Open Sans Light"/>
                <a:cs typeface="Open Sans Light"/>
                <a:sym typeface="Open Sans Light"/>
              </a:rPr>
              <a:t>Conducted Exploratory Data Analysis (EDA) to examine distribution and relationships, identifying minimum and maximum values (e.g., cost of living extremes).</a:t>
            </a:r>
            <a:endParaRPr sz="1200">
              <a:solidFill>
                <a:srgbClr val="595959"/>
              </a:solidFill>
              <a:latin typeface="Open Sans Light"/>
              <a:ea typeface="Open Sans Light"/>
              <a:cs typeface="Open Sans Light"/>
              <a:sym typeface="Open Sans Light"/>
            </a:endParaRPr>
          </a:p>
          <a:p>
            <a:pPr indent="-304800" lvl="1" marL="914400" rtl="0" algn="l">
              <a:lnSpc>
                <a:spcPct val="115000"/>
              </a:lnSpc>
              <a:spcBef>
                <a:spcPts val="1000"/>
              </a:spcBef>
              <a:spcAft>
                <a:spcPts val="0"/>
              </a:spcAft>
              <a:buClr>
                <a:srgbClr val="595959"/>
              </a:buClr>
              <a:buSzPts val="1200"/>
              <a:buFont typeface="Open Sans Light"/>
              <a:buChar char="○"/>
            </a:pPr>
            <a:r>
              <a:rPr lang="en" sz="1200">
                <a:solidFill>
                  <a:srgbClr val="595959"/>
                </a:solidFill>
                <a:latin typeface="Open Sans Light"/>
                <a:ea typeface="Open Sans Light"/>
                <a:cs typeface="Open Sans Light"/>
                <a:sym typeface="Open Sans Light"/>
              </a:rPr>
              <a:t>Used visualization techniques to map geographic locations alongside cost data for better insights.</a:t>
            </a:r>
            <a:endParaRPr sz="1200">
              <a:solidFill>
                <a:srgbClr val="595959"/>
              </a:solidFill>
              <a:latin typeface="Open Sans Light"/>
              <a:ea typeface="Open Sans Light"/>
              <a:cs typeface="Open Sans Light"/>
              <a:sym typeface="Open Sans Light"/>
            </a:endParaRPr>
          </a:p>
          <a:p>
            <a:pPr indent="-304800" lvl="0" marL="457200" rtl="0" algn="l">
              <a:lnSpc>
                <a:spcPct val="115000"/>
              </a:lnSpc>
              <a:spcBef>
                <a:spcPts val="1000"/>
              </a:spcBef>
              <a:spcAft>
                <a:spcPts val="0"/>
              </a:spcAft>
              <a:buClr>
                <a:srgbClr val="595959"/>
              </a:buClr>
              <a:buSzPts val="1200"/>
              <a:buAutoNum type="arabicPeriod"/>
            </a:pPr>
            <a:r>
              <a:rPr b="1" lang="en" sz="1200">
                <a:solidFill>
                  <a:srgbClr val="595959"/>
                </a:solidFill>
                <a:latin typeface="Open Sans"/>
                <a:ea typeface="Open Sans"/>
                <a:cs typeface="Open Sans"/>
                <a:sym typeface="Open Sans"/>
              </a:rPr>
              <a:t>Data Preparation Steps:</a:t>
            </a:r>
            <a:endParaRPr b="1" sz="1200">
              <a:solidFill>
                <a:srgbClr val="595959"/>
              </a:solidFill>
              <a:latin typeface="Open Sans"/>
              <a:ea typeface="Open Sans"/>
              <a:cs typeface="Open Sans"/>
              <a:sym typeface="Open Sans"/>
            </a:endParaRPr>
          </a:p>
          <a:p>
            <a:pPr indent="-304800" lvl="1" marL="914400" rtl="0" algn="l">
              <a:lnSpc>
                <a:spcPct val="115000"/>
              </a:lnSpc>
              <a:spcBef>
                <a:spcPts val="1000"/>
              </a:spcBef>
              <a:spcAft>
                <a:spcPts val="0"/>
              </a:spcAft>
              <a:buClr>
                <a:srgbClr val="595959"/>
              </a:buClr>
              <a:buSzPts val="1200"/>
              <a:buFont typeface="Open Sans Light"/>
              <a:buChar char="○"/>
            </a:pPr>
            <a:r>
              <a:rPr lang="en" sz="1200">
                <a:solidFill>
                  <a:srgbClr val="595959"/>
                </a:solidFill>
                <a:latin typeface="Open Sans Light"/>
                <a:ea typeface="Open Sans Light"/>
                <a:cs typeface="Open Sans Light"/>
                <a:sym typeface="Open Sans Light"/>
              </a:rPr>
              <a:t>Handled missing values, specifically for geographic and cost data, and normalized cost of living where needed.</a:t>
            </a:r>
            <a:endParaRPr sz="1200">
              <a:solidFill>
                <a:srgbClr val="595959"/>
              </a:solidFill>
              <a:latin typeface="Open Sans Light"/>
              <a:ea typeface="Open Sans Light"/>
              <a:cs typeface="Open Sans Light"/>
              <a:sym typeface="Open Sans Light"/>
            </a:endParaRPr>
          </a:p>
          <a:p>
            <a:pPr indent="-304800" lvl="1" marL="914400" rtl="0" algn="l">
              <a:lnSpc>
                <a:spcPct val="115000"/>
              </a:lnSpc>
              <a:spcBef>
                <a:spcPts val="1000"/>
              </a:spcBef>
              <a:spcAft>
                <a:spcPts val="0"/>
              </a:spcAft>
              <a:buClr>
                <a:srgbClr val="595959"/>
              </a:buClr>
              <a:buSzPts val="1200"/>
              <a:buFont typeface="Open Sans Light"/>
              <a:buChar char="○"/>
            </a:pPr>
            <a:r>
              <a:rPr lang="en" sz="1200">
                <a:solidFill>
                  <a:srgbClr val="595959"/>
                </a:solidFill>
                <a:latin typeface="Open Sans Light"/>
                <a:ea typeface="Open Sans Light"/>
                <a:cs typeface="Open Sans Light"/>
                <a:sym typeface="Open Sans Light"/>
              </a:rPr>
              <a:t>Identified and managed outliers to ensure data quality and consistency.</a:t>
            </a:r>
            <a:endParaRPr sz="1200">
              <a:solidFill>
                <a:srgbClr val="595959"/>
              </a:solidFill>
              <a:latin typeface="Open Sans Light"/>
              <a:ea typeface="Open Sans Light"/>
              <a:cs typeface="Open Sans Light"/>
              <a:sym typeface="Open Sans Light"/>
            </a:endParaRPr>
          </a:p>
          <a:p>
            <a:pPr indent="-304800" lvl="1" marL="914400" rtl="0" algn="l">
              <a:lnSpc>
                <a:spcPct val="115000"/>
              </a:lnSpc>
              <a:spcBef>
                <a:spcPts val="1200"/>
              </a:spcBef>
              <a:spcAft>
                <a:spcPts val="1000"/>
              </a:spcAft>
              <a:buClr>
                <a:srgbClr val="595959"/>
              </a:buClr>
              <a:buSzPts val="1200"/>
              <a:buFont typeface="Open Sans Light"/>
              <a:buChar char="○"/>
            </a:pPr>
            <a:r>
              <a:rPr lang="en" sz="1200">
                <a:solidFill>
                  <a:srgbClr val="595959"/>
                </a:solidFill>
                <a:latin typeface="Open Sans Light"/>
                <a:ea typeface="Open Sans Light"/>
                <a:cs typeface="Open Sans Light"/>
                <a:sym typeface="Open Sans Light"/>
              </a:rPr>
              <a:t>Merged datasets.</a:t>
            </a:r>
            <a:endParaRPr sz="1500">
              <a:solidFill>
                <a:srgbClr val="595959"/>
              </a:solidFill>
              <a:latin typeface="Open Sans Light"/>
              <a:ea typeface="Open Sans Light"/>
              <a:cs typeface="Open Sans Light"/>
              <a:sym typeface="Open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1"/>
          <p:cNvSpPr txBox="1"/>
          <p:nvPr/>
        </p:nvSpPr>
        <p:spPr>
          <a:xfrm>
            <a:off x="311700" y="5221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solidFill>
                  <a:srgbClr val="002D45"/>
                </a:solidFill>
                <a:latin typeface="Montserrat"/>
                <a:ea typeface="Montserrat"/>
                <a:cs typeface="Montserrat"/>
                <a:sym typeface="Montserrat"/>
              </a:rPr>
              <a:t>NOAA Weather Datasets</a:t>
            </a:r>
            <a:endParaRPr b="1" sz="25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b="1" sz="2500">
              <a:solidFill>
                <a:srgbClr val="002D45"/>
              </a:solidFill>
              <a:latin typeface="Montserrat"/>
              <a:ea typeface="Montserrat"/>
              <a:cs typeface="Montserrat"/>
              <a:sym typeface="Montserrat"/>
            </a:endParaRPr>
          </a:p>
        </p:txBody>
      </p:sp>
      <p:sp>
        <p:nvSpPr>
          <p:cNvPr id="235" name="Google Shape;235;p31"/>
          <p:cNvSpPr txBox="1"/>
          <p:nvPr/>
        </p:nvSpPr>
        <p:spPr>
          <a:xfrm>
            <a:off x="252325" y="1232050"/>
            <a:ext cx="40908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2"/>
                </a:solidFill>
                <a:latin typeface="Open Sans"/>
                <a:ea typeface="Open Sans"/>
                <a:cs typeface="Open Sans"/>
                <a:sym typeface="Open Sans"/>
              </a:rPr>
              <a:t>Overview – Precipitation Data:</a:t>
            </a:r>
            <a:endParaRPr b="1" sz="1300">
              <a:solidFill>
                <a:schemeClr val="dk2"/>
              </a:solidFill>
              <a:latin typeface="Open Sans"/>
              <a:ea typeface="Open Sans"/>
              <a:cs typeface="Open Sans"/>
              <a:sym typeface="Open Sans"/>
            </a:endParaRPr>
          </a:p>
          <a:p>
            <a:pPr indent="-311150" lvl="0" marL="457200" rtl="0" algn="l">
              <a:lnSpc>
                <a:spcPct val="115000"/>
              </a:lnSpc>
              <a:spcBef>
                <a:spcPts val="60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First two columns indicate the latitude and longitudes of surveyed locations</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The following 3-14 columns indicate the total precipitation level in millimeters for that month.</a:t>
            </a:r>
            <a:endParaRPr sz="13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b="1" lang="en" sz="1300">
                <a:solidFill>
                  <a:schemeClr val="dk2"/>
                </a:solidFill>
                <a:latin typeface="Open Sans"/>
                <a:ea typeface="Open Sans"/>
                <a:cs typeface="Open Sans"/>
                <a:sym typeface="Open Sans"/>
              </a:rPr>
              <a:t>Overview – Temperature Data:</a:t>
            </a:r>
            <a:endParaRPr b="1" sz="1300">
              <a:solidFill>
                <a:schemeClr val="dk2"/>
              </a:solidFill>
              <a:latin typeface="Open Sans"/>
              <a:ea typeface="Open Sans"/>
              <a:cs typeface="Open Sans"/>
              <a:sym typeface="Open Sans"/>
            </a:endParaRPr>
          </a:p>
          <a:p>
            <a:pPr indent="-311150" lvl="0" marL="457200" rtl="0" algn="l">
              <a:lnSpc>
                <a:spcPct val="115000"/>
              </a:lnSpc>
              <a:spcBef>
                <a:spcPts val="60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Similar structure where f</a:t>
            </a:r>
            <a:r>
              <a:rPr lang="en" sz="1300">
                <a:solidFill>
                  <a:schemeClr val="dk2"/>
                </a:solidFill>
                <a:latin typeface="Open Sans Light"/>
                <a:ea typeface="Open Sans Light"/>
                <a:cs typeface="Open Sans Light"/>
                <a:sym typeface="Open Sans Light"/>
              </a:rPr>
              <a:t>irst two columns indicate the latitude and longitudes of surveyed locations</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The following 3-14 columns indicate the temperature in Celsius for that month</a:t>
            </a:r>
            <a:endParaRPr sz="1300">
              <a:solidFill>
                <a:schemeClr val="dk2"/>
              </a:solidFill>
              <a:latin typeface="Open Sans Light"/>
              <a:ea typeface="Open Sans Light"/>
              <a:cs typeface="Open Sans Light"/>
              <a:sym typeface="Open Sans Light"/>
            </a:endParaRPr>
          </a:p>
        </p:txBody>
      </p:sp>
      <p:pic>
        <p:nvPicPr>
          <p:cNvPr id="236" name="Google Shape;236;p31"/>
          <p:cNvPicPr preferRelativeResize="0"/>
          <p:nvPr/>
        </p:nvPicPr>
        <p:blipFill rotWithShape="1">
          <a:blip r:embed="rId4">
            <a:alphaModFix/>
          </a:blip>
          <a:srcRect b="47378" l="4425" r="0" t="4644"/>
          <a:stretch/>
        </p:blipFill>
        <p:spPr>
          <a:xfrm>
            <a:off x="4274550" y="1232050"/>
            <a:ext cx="4770077" cy="1546226"/>
          </a:xfrm>
          <a:prstGeom prst="rect">
            <a:avLst/>
          </a:prstGeom>
          <a:noFill/>
          <a:ln>
            <a:noFill/>
          </a:ln>
        </p:spPr>
      </p:pic>
      <p:pic>
        <p:nvPicPr>
          <p:cNvPr id="237" name="Google Shape;237;p31"/>
          <p:cNvPicPr preferRelativeResize="0"/>
          <p:nvPr/>
        </p:nvPicPr>
        <p:blipFill>
          <a:blip r:embed="rId5">
            <a:alphaModFix/>
          </a:blip>
          <a:stretch>
            <a:fillRect/>
          </a:stretch>
        </p:blipFill>
        <p:spPr>
          <a:xfrm>
            <a:off x="4274550" y="2915450"/>
            <a:ext cx="4770076" cy="13794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idx="2" type="body"/>
          </p:nvPr>
        </p:nvSpPr>
        <p:spPr>
          <a:xfrm>
            <a:off x="4174800" y="935650"/>
            <a:ext cx="4191900" cy="26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002A44"/>
                </a:solidFill>
                <a:latin typeface="Open Sans"/>
                <a:ea typeface="Open Sans"/>
                <a:cs typeface="Open Sans"/>
                <a:sym typeface="Open Sans"/>
              </a:rPr>
              <a:t>SACIVA: Empowering International Students</a:t>
            </a:r>
            <a:endParaRPr b="1" sz="3400">
              <a:solidFill>
                <a:srgbClr val="002A44"/>
              </a:solidFill>
              <a:latin typeface="Open Sans"/>
              <a:ea typeface="Open Sans"/>
              <a:cs typeface="Open Sans"/>
              <a:sym typeface="Open Sans"/>
            </a:endParaRPr>
          </a:p>
          <a:p>
            <a:pPr indent="0" lvl="0" marL="0" rtl="0" algn="l">
              <a:spcBef>
                <a:spcPts val="0"/>
              </a:spcBef>
              <a:spcAft>
                <a:spcPts val="0"/>
              </a:spcAft>
              <a:buNone/>
            </a:pPr>
            <a:r>
              <a:t/>
            </a:r>
            <a:endParaRPr b="1" sz="34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b="1" sz="3400">
              <a:solidFill>
                <a:schemeClr val="lt1"/>
              </a:solidFill>
              <a:latin typeface="Open Sans"/>
              <a:ea typeface="Open Sans"/>
              <a:cs typeface="Open Sans"/>
              <a:sym typeface="Open Sans"/>
            </a:endParaRPr>
          </a:p>
        </p:txBody>
      </p:sp>
      <p:sp>
        <p:nvSpPr>
          <p:cNvPr id="62" name="Google Shape;62;p14"/>
          <p:cNvSpPr txBox="1"/>
          <p:nvPr/>
        </p:nvSpPr>
        <p:spPr>
          <a:xfrm>
            <a:off x="4149150" y="3628975"/>
            <a:ext cx="4243200" cy="96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002A44"/>
                </a:solidFill>
                <a:latin typeface="Open Sans"/>
                <a:ea typeface="Open Sans"/>
                <a:cs typeface="Open Sans"/>
                <a:sym typeface="Open Sans"/>
              </a:rPr>
              <a:t>A secure platform addressing networking, housing, and roommate challenges for over 1 million international students in the USA.</a:t>
            </a:r>
            <a:endParaRPr sz="1300">
              <a:solidFill>
                <a:srgbClr val="002A44"/>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300">
              <a:solidFill>
                <a:schemeClr val="lt1"/>
              </a:solidFill>
            </a:endParaRPr>
          </a:p>
        </p:txBody>
      </p:sp>
      <p:graphicFrame>
        <p:nvGraphicFramePr>
          <p:cNvPr id="63" name="Google Shape;63;p14"/>
          <p:cNvGraphicFramePr/>
          <p:nvPr/>
        </p:nvGraphicFramePr>
        <p:xfrm>
          <a:off x="727600" y="1430775"/>
          <a:ext cx="3000000" cy="3000000"/>
        </p:xfrm>
        <a:graphic>
          <a:graphicData uri="http://schemas.openxmlformats.org/drawingml/2006/table">
            <a:tbl>
              <a:tblPr>
                <a:noFill/>
                <a:tableStyleId>{AE928E1D-E42D-4920-A503-2A59919E696A}</a:tableStyleId>
              </a:tblPr>
              <a:tblGrid>
                <a:gridCol w="1444500"/>
                <a:gridCol w="1444500"/>
              </a:tblGrid>
              <a:tr h="744700">
                <a:tc>
                  <a:txBody>
                    <a:bodyPr/>
                    <a:lstStyle/>
                    <a:p>
                      <a:pPr indent="0" lvl="0" marL="0" rtl="0" algn="l">
                        <a:spcBef>
                          <a:spcPts val="0"/>
                        </a:spcBef>
                        <a:spcAft>
                          <a:spcPts val="0"/>
                        </a:spcAft>
                        <a:buNone/>
                      </a:pPr>
                      <a:r>
                        <a:rPr b="1" lang="en">
                          <a:solidFill>
                            <a:srgbClr val="002A44"/>
                          </a:solidFill>
                          <a:latin typeface="Open Sans"/>
                          <a:ea typeface="Open Sans"/>
                          <a:cs typeface="Open Sans"/>
                          <a:sym typeface="Open Sans"/>
                        </a:rPr>
                        <a:t>Name Meaning</a:t>
                      </a:r>
                      <a:endParaRPr b="1">
                        <a:solidFill>
                          <a:srgbClr val="002A44"/>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2A44"/>
                          </a:solidFill>
                          <a:latin typeface="Open Sans"/>
                          <a:ea typeface="Open Sans"/>
                          <a:cs typeface="Open Sans"/>
                          <a:sym typeface="Open Sans"/>
                        </a:rPr>
                        <a:t>Close friends or minister in Sanskrit</a:t>
                      </a:r>
                      <a:endParaRPr>
                        <a:solidFill>
                          <a:srgbClr val="002A44"/>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130850">
                <a:tc>
                  <a:txBody>
                    <a:bodyPr/>
                    <a:lstStyle/>
                    <a:p>
                      <a:pPr indent="0" lvl="0" marL="0" rtl="0" algn="l">
                        <a:spcBef>
                          <a:spcPts val="0"/>
                        </a:spcBef>
                        <a:spcAft>
                          <a:spcPts val="0"/>
                        </a:spcAft>
                        <a:buNone/>
                      </a:pPr>
                      <a:r>
                        <a:rPr b="1" lang="en">
                          <a:solidFill>
                            <a:srgbClr val="002A44"/>
                          </a:solidFill>
                          <a:latin typeface="Open Sans"/>
                          <a:ea typeface="Open Sans"/>
                          <a:cs typeface="Open Sans"/>
                          <a:sym typeface="Open Sans"/>
                        </a:rPr>
                        <a:t>Logo Symbolism</a:t>
                      </a:r>
                      <a:endParaRPr b="1">
                        <a:solidFill>
                          <a:srgbClr val="002A44"/>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2A44"/>
                          </a:solidFill>
                          <a:latin typeface="Open Sans"/>
                          <a:ea typeface="Open Sans"/>
                          <a:cs typeface="Open Sans"/>
                          <a:sym typeface="Open Sans"/>
                        </a:rPr>
                        <a:t>Abstract representation of embracing hands</a:t>
                      </a:r>
                      <a:endParaRPr>
                        <a:solidFill>
                          <a:srgbClr val="002A44"/>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323925">
                <a:tc>
                  <a:txBody>
                    <a:bodyPr/>
                    <a:lstStyle/>
                    <a:p>
                      <a:pPr indent="0" lvl="0" marL="0" rtl="0" algn="l">
                        <a:spcBef>
                          <a:spcPts val="0"/>
                        </a:spcBef>
                        <a:spcAft>
                          <a:spcPts val="0"/>
                        </a:spcAft>
                        <a:buNone/>
                      </a:pPr>
                      <a:r>
                        <a:rPr b="1" lang="en">
                          <a:solidFill>
                            <a:srgbClr val="002A44"/>
                          </a:solidFill>
                          <a:latin typeface="Open Sans"/>
                          <a:ea typeface="Open Sans"/>
                          <a:cs typeface="Open Sans"/>
                          <a:sym typeface="Open Sans"/>
                        </a:rPr>
                        <a:t>Mission</a:t>
                      </a:r>
                      <a:endParaRPr b="1">
                        <a:solidFill>
                          <a:srgbClr val="002A44"/>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2A44"/>
                          </a:solidFill>
                          <a:latin typeface="Open Sans"/>
                          <a:ea typeface="Open Sans"/>
                          <a:cs typeface="Open Sans"/>
                          <a:sym typeface="Open Sans"/>
                        </a:rPr>
                        <a:t>Guide international students, foster inclusion</a:t>
                      </a:r>
                      <a:endParaRPr>
                        <a:solidFill>
                          <a:srgbClr val="002A44"/>
                        </a:solidFill>
                        <a:latin typeface="Open Sans"/>
                        <a:ea typeface="Open Sans"/>
                        <a:cs typeface="Open Sans"/>
                        <a:sym typeface="Open Sans"/>
                      </a:endParaRPr>
                    </a:p>
                    <a:p>
                      <a:pPr indent="0" lvl="0" marL="0" rtl="0" algn="l">
                        <a:spcBef>
                          <a:spcPts val="0"/>
                        </a:spcBef>
                        <a:spcAft>
                          <a:spcPts val="0"/>
                        </a:spcAft>
                        <a:buNone/>
                      </a:pPr>
                      <a:r>
                        <a:t/>
                      </a:r>
                      <a:endParaRPr>
                        <a:solidFill>
                          <a:srgbClr val="002A44"/>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64" name="Google Shape;64;p14"/>
          <p:cNvPicPr preferRelativeResize="0"/>
          <p:nvPr/>
        </p:nvPicPr>
        <p:blipFill rotWithShape="1">
          <a:blip r:embed="rId4">
            <a:alphaModFix/>
          </a:blip>
          <a:srcRect b="11918" l="3302" r="3143" t="9619"/>
          <a:stretch/>
        </p:blipFill>
        <p:spPr>
          <a:xfrm>
            <a:off x="557389" y="243225"/>
            <a:ext cx="3216611" cy="962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solidFill>
                  <a:srgbClr val="002D45"/>
                </a:solidFill>
                <a:latin typeface="Montserrat"/>
                <a:ea typeface="Montserrat"/>
                <a:cs typeface="Montserrat"/>
                <a:sym typeface="Montserrat"/>
              </a:rPr>
              <a:t>NOAA </a:t>
            </a:r>
            <a:r>
              <a:rPr b="1" lang="en" sz="2500">
                <a:solidFill>
                  <a:srgbClr val="002D45"/>
                </a:solidFill>
                <a:latin typeface="Montserrat"/>
                <a:ea typeface="Montserrat"/>
                <a:cs typeface="Montserrat"/>
                <a:sym typeface="Montserrat"/>
              </a:rPr>
              <a:t>Weather Datasets</a:t>
            </a:r>
            <a:endParaRPr b="1" sz="25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b="1" sz="2500">
              <a:solidFill>
                <a:srgbClr val="002D45"/>
              </a:solidFill>
              <a:latin typeface="Montserrat"/>
              <a:ea typeface="Montserrat"/>
              <a:cs typeface="Montserrat"/>
              <a:sym typeface="Montserrat"/>
            </a:endParaRPr>
          </a:p>
        </p:txBody>
      </p:sp>
      <p:pic>
        <p:nvPicPr>
          <p:cNvPr id="243" name="Google Shape;243;p32"/>
          <p:cNvPicPr preferRelativeResize="0"/>
          <p:nvPr/>
        </p:nvPicPr>
        <p:blipFill>
          <a:blip r:embed="rId4">
            <a:alphaModFix/>
          </a:blip>
          <a:stretch>
            <a:fillRect/>
          </a:stretch>
        </p:blipFill>
        <p:spPr>
          <a:xfrm>
            <a:off x="4228225" y="1357050"/>
            <a:ext cx="4915775" cy="2909475"/>
          </a:xfrm>
          <a:prstGeom prst="rect">
            <a:avLst/>
          </a:prstGeom>
          <a:noFill/>
          <a:ln>
            <a:noFill/>
          </a:ln>
        </p:spPr>
      </p:pic>
      <p:sp>
        <p:nvSpPr>
          <p:cNvPr id="244" name="Google Shape;244;p32"/>
          <p:cNvSpPr txBox="1"/>
          <p:nvPr/>
        </p:nvSpPr>
        <p:spPr>
          <a:xfrm>
            <a:off x="311700" y="1078775"/>
            <a:ext cx="4020600" cy="363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50">
                <a:solidFill>
                  <a:schemeClr val="dk2"/>
                </a:solidFill>
                <a:latin typeface="Open Sans"/>
                <a:ea typeface="Open Sans"/>
                <a:cs typeface="Open Sans"/>
                <a:sym typeface="Open Sans"/>
              </a:rPr>
              <a:t>Data Analysis:</a:t>
            </a:r>
            <a:endParaRPr b="1" sz="1250">
              <a:solidFill>
                <a:schemeClr val="dk2"/>
              </a:solidFill>
              <a:latin typeface="Open Sans"/>
              <a:ea typeface="Open Sans"/>
              <a:cs typeface="Open Sans"/>
              <a:sym typeface="Open Sans"/>
            </a:endParaRPr>
          </a:p>
          <a:p>
            <a:pPr indent="-307975" lvl="0" marL="457200" rtl="0" algn="l">
              <a:lnSpc>
                <a:spcPct val="115000"/>
              </a:lnSpc>
              <a:spcBef>
                <a:spcPts val="1000"/>
              </a:spcBef>
              <a:spcAft>
                <a:spcPts val="0"/>
              </a:spcAft>
              <a:buClr>
                <a:schemeClr val="dk2"/>
              </a:buClr>
              <a:buSzPts val="1250"/>
              <a:buFont typeface="Open Sans Light"/>
              <a:buChar char="●"/>
            </a:pPr>
            <a:r>
              <a:rPr lang="en" sz="1250">
                <a:solidFill>
                  <a:schemeClr val="dk2"/>
                </a:solidFill>
                <a:latin typeface="Open Sans Light"/>
                <a:ea typeface="Open Sans Light"/>
                <a:cs typeface="Open Sans Light"/>
                <a:sym typeface="Open Sans Light"/>
              </a:rPr>
              <a:t>Map – </a:t>
            </a:r>
            <a:r>
              <a:rPr lang="en" sz="1250">
                <a:solidFill>
                  <a:schemeClr val="dk2"/>
                </a:solidFill>
                <a:latin typeface="Open Sans Light"/>
                <a:ea typeface="Open Sans Light"/>
                <a:cs typeface="Open Sans Light"/>
                <a:sym typeface="Open Sans Light"/>
              </a:rPr>
              <a:t>purple</a:t>
            </a:r>
            <a:r>
              <a:rPr lang="en" sz="1250">
                <a:solidFill>
                  <a:schemeClr val="dk2"/>
                </a:solidFill>
                <a:latin typeface="Open Sans Light"/>
                <a:ea typeface="Open Sans Light"/>
                <a:cs typeface="Open Sans Light"/>
                <a:sym typeface="Open Sans Light"/>
              </a:rPr>
              <a:t> </a:t>
            </a:r>
            <a:r>
              <a:rPr lang="en" sz="1250">
                <a:solidFill>
                  <a:schemeClr val="dk2"/>
                </a:solidFill>
                <a:latin typeface="Open Sans Light"/>
                <a:ea typeface="Open Sans Light"/>
                <a:cs typeface="Open Sans Light"/>
                <a:sym typeface="Open Sans Light"/>
              </a:rPr>
              <a:t>clusters</a:t>
            </a:r>
            <a:r>
              <a:rPr lang="en" sz="1250">
                <a:solidFill>
                  <a:schemeClr val="dk2"/>
                </a:solidFill>
                <a:latin typeface="Open Sans Light"/>
                <a:ea typeface="Open Sans Light"/>
                <a:cs typeface="Open Sans Light"/>
                <a:sym typeface="Open Sans Light"/>
              </a:rPr>
              <a:t> indicate the most frequently occurring weather patterns across the U.S., while the red clusters indicate the least frequent. </a:t>
            </a:r>
            <a:endParaRPr sz="1250">
              <a:solidFill>
                <a:schemeClr val="dk2"/>
              </a:solidFill>
              <a:latin typeface="Open Sans Light"/>
              <a:ea typeface="Open Sans Light"/>
              <a:cs typeface="Open Sans Light"/>
              <a:sym typeface="Open Sans Light"/>
            </a:endParaRPr>
          </a:p>
          <a:p>
            <a:pPr indent="-307975" lvl="0" marL="457200" rtl="0" algn="l">
              <a:lnSpc>
                <a:spcPct val="115000"/>
              </a:lnSpc>
              <a:spcBef>
                <a:spcPts val="1000"/>
              </a:spcBef>
              <a:spcAft>
                <a:spcPts val="0"/>
              </a:spcAft>
              <a:buClr>
                <a:schemeClr val="dk2"/>
              </a:buClr>
              <a:buSzPts val="1250"/>
              <a:buFont typeface="Open Sans Light"/>
              <a:buChar char="●"/>
            </a:pPr>
            <a:r>
              <a:rPr lang="en" sz="1250">
                <a:solidFill>
                  <a:schemeClr val="dk2"/>
                </a:solidFill>
                <a:latin typeface="Open Sans Light"/>
                <a:ea typeface="Open Sans Light"/>
                <a:cs typeface="Open Sans Light"/>
                <a:sym typeface="Open Sans Light"/>
              </a:rPr>
              <a:t>Distinct areas show high or low annual precipitation, defining climate zones.</a:t>
            </a:r>
            <a:endParaRPr sz="1250">
              <a:solidFill>
                <a:schemeClr val="dk2"/>
              </a:solidFill>
              <a:latin typeface="Open Sans Light"/>
              <a:ea typeface="Open Sans Light"/>
              <a:cs typeface="Open Sans Light"/>
              <a:sym typeface="Open Sans Light"/>
            </a:endParaRPr>
          </a:p>
          <a:p>
            <a:pPr indent="-307975" lvl="0" marL="457200" rtl="0" algn="l">
              <a:lnSpc>
                <a:spcPct val="115000"/>
              </a:lnSpc>
              <a:spcBef>
                <a:spcPts val="1000"/>
              </a:spcBef>
              <a:spcAft>
                <a:spcPts val="0"/>
              </a:spcAft>
              <a:buClr>
                <a:schemeClr val="dk2"/>
              </a:buClr>
              <a:buSzPts val="1250"/>
              <a:buFont typeface="Open Sans Light"/>
              <a:buChar char="●"/>
            </a:pPr>
            <a:r>
              <a:rPr lang="en" sz="1250">
                <a:solidFill>
                  <a:schemeClr val="dk2"/>
                </a:solidFill>
                <a:latin typeface="Open Sans Light"/>
                <a:ea typeface="Open Sans Light"/>
                <a:cs typeface="Open Sans Light"/>
                <a:sym typeface="Open Sans Light"/>
              </a:rPr>
              <a:t>Most regions experience moderate rainfall, with few outliers on either end.</a:t>
            </a:r>
            <a:endParaRPr sz="1250">
              <a:solidFill>
                <a:schemeClr val="dk2"/>
              </a:solidFill>
              <a:latin typeface="Open Sans Light"/>
              <a:ea typeface="Open Sans Light"/>
              <a:cs typeface="Open Sans Light"/>
              <a:sym typeface="Open Sans Light"/>
            </a:endParaRPr>
          </a:p>
          <a:p>
            <a:pPr indent="-307975" lvl="0" marL="457200" rtl="0" algn="l">
              <a:lnSpc>
                <a:spcPct val="115000"/>
              </a:lnSpc>
              <a:spcBef>
                <a:spcPts val="1000"/>
              </a:spcBef>
              <a:spcAft>
                <a:spcPts val="1000"/>
              </a:spcAft>
              <a:buClr>
                <a:schemeClr val="dk2"/>
              </a:buClr>
              <a:buSzPts val="1250"/>
              <a:buFont typeface="Open Sans Light"/>
              <a:buChar char="●"/>
            </a:pPr>
            <a:r>
              <a:rPr lang="en" sz="1250">
                <a:solidFill>
                  <a:schemeClr val="dk2"/>
                </a:solidFill>
                <a:latin typeface="Open Sans Light"/>
                <a:ea typeface="Open Sans Light"/>
                <a:cs typeface="Open Sans Light"/>
                <a:sym typeface="Open Sans Light"/>
              </a:rPr>
              <a:t>The average annual precipitation value is </a:t>
            </a:r>
            <a:r>
              <a:rPr lang="en" sz="1250">
                <a:solidFill>
                  <a:schemeClr val="dk2"/>
                </a:solidFill>
                <a:latin typeface="Open Sans Light"/>
                <a:ea typeface="Open Sans Light"/>
                <a:cs typeface="Open Sans Light"/>
                <a:sym typeface="Open Sans Light"/>
              </a:rPr>
              <a:t>167 ,</a:t>
            </a:r>
            <a:r>
              <a:rPr lang="en" sz="1250">
                <a:solidFill>
                  <a:schemeClr val="dk2"/>
                </a:solidFill>
                <a:latin typeface="Open Sans Light"/>
                <a:ea typeface="Open Sans Light"/>
                <a:cs typeface="Open Sans Light"/>
                <a:sym typeface="Open Sans Light"/>
              </a:rPr>
              <a:t> and the highest precipitation value is 504, which occurs during the 1st </a:t>
            </a:r>
            <a:r>
              <a:rPr lang="en" sz="1250">
                <a:solidFill>
                  <a:schemeClr val="dk2"/>
                </a:solidFill>
                <a:latin typeface="Open Sans Light"/>
                <a:ea typeface="Open Sans Light"/>
                <a:cs typeface="Open Sans Light"/>
                <a:sym typeface="Open Sans Light"/>
              </a:rPr>
              <a:t>month,</a:t>
            </a:r>
            <a:r>
              <a:rPr lang="en" sz="1250">
                <a:solidFill>
                  <a:schemeClr val="dk2"/>
                </a:solidFill>
                <a:latin typeface="Open Sans Light"/>
                <a:ea typeface="Open Sans Light"/>
                <a:cs typeface="Open Sans Light"/>
                <a:sym typeface="Open Sans Light"/>
              </a:rPr>
              <a:t> and the lowest precipitation value is 0 during Month 7.</a:t>
            </a:r>
            <a:endParaRPr sz="1250">
              <a:solidFill>
                <a:schemeClr val="dk2"/>
              </a:solidFill>
              <a:latin typeface="Open Sans Light"/>
              <a:ea typeface="Open Sans Light"/>
              <a:cs typeface="Open Sans Light"/>
              <a:sym typeface="Open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solidFill>
                  <a:srgbClr val="002D45"/>
                </a:solidFill>
                <a:latin typeface="Montserrat"/>
                <a:ea typeface="Montserrat"/>
                <a:cs typeface="Montserrat"/>
                <a:sym typeface="Montserrat"/>
              </a:rPr>
              <a:t>Cost of Living &amp; Personal Income Dataset</a:t>
            </a:r>
            <a:endParaRPr b="1" sz="25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b="1" sz="2500">
              <a:solidFill>
                <a:srgbClr val="002D45"/>
              </a:solidFill>
              <a:latin typeface="Montserrat"/>
              <a:ea typeface="Montserrat"/>
              <a:cs typeface="Montserrat"/>
              <a:sym typeface="Montserrat"/>
            </a:endParaRPr>
          </a:p>
        </p:txBody>
      </p:sp>
      <p:sp>
        <p:nvSpPr>
          <p:cNvPr id="250" name="Google Shape;250;p33"/>
          <p:cNvSpPr txBox="1"/>
          <p:nvPr/>
        </p:nvSpPr>
        <p:spPr>
          <a:xfrm>
            <a:off x="214350" y="1147200"/>
            <a:ext cx="8418000" cy="326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2"/>
                </a:solidFill>
                <a:latin typeface="Open Sans"/>
                <a:ea typeface="Open Sans"/>
                <a:cs typeface="Open Sans"/>
                <a:sym typeface="Open Sans"/>
              </a:rPr>
              <a:t>Cost of Living Dataset Overview:</a:t>
            </a:r>
            <a:endParaRPr b="1" sz="1300">
              <a:solidFill>
                <a:schemeClr val="dk2"/>
              </a:solidFill>
              <a:latin typeface="Open Sans"/>
              <a:ea typeface="Open Sans"/>
              <a:cs typeface="Open Sans"/>
              <a:sym typeface="Open Sans"/>
            </a:endParaRPr>
          </a:p>
          <a:p>
            <a:pPr indent="-311150" lvl="0" marL="457200" rtl="0" algn="l">
              <a:lnSpc>
                <a:spcPct val="115000"/>
              </a:lnSpc>
              <a:spcBef>
                <a:spcPts val="60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510 cities total</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Cost of Living Index (CLI) is based on six major expense categories: </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Food: 16.1%</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Housing: 23.2%</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Utilities: 10.1%</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Transportation: 18.6%</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Healthcare: 9.6%</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Consumer Discretionary Spending: 22.3%</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CLI of 100 = average cost of living in the United States</a:t>
            </a:r>
            <a:endParaRPr sz="13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b="1" lang="en" sz="1300">
                <a:solidFill>
                  <a:schemeClr val="dk2"/>
                </a:solidFill>
                <a:latin typeface="Open Sans"/>
                <a:ea typeface="Open Sans"/>
                <a:cs typeface="Open Sans"/>
                <a:sym typeface="Open Sans"/>
              </a:rPr>
              <a:t>Personal Income Dataset Overview: </a:t>
            </a:r>
            <a:endParaRPr b="1" sz="1300">
              <a:solidFill>
                <a:schemeClr val="dk2"/>
              </a:solidFill>
              <a:latin typeface="Open Sans"/>
              <a:ea typeface="Open Sans"/>
              <a:cs typeface="Open Sans"/>
              <a:sym typeface="Open Sans"/>
            </a:endParaRPr>
          </a:p>
          <a:p>
            <a:pPr indent="-311150" lvl="0" marL="457200" rtl="0" algn="l">
              <a:lnSpc>
                <a:spcPct val="115000"/>
              </a:lnSpc>
              <a:spcBef>
                <a:spcPts val="60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Groups counties by state</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Provides average state income and average income in each of its counties from 2021-2023</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Provides percent change from previous years</a:t>
            </a:r>
            <a:endParaRPr sz="1300">
              <a:solidFill>
                <a:schemeClr val="dk2"/>
              </a:solidFill>
              <a:latin typeface="Open Sans Light"/>
              <a:ea typeface="Open Sans Light"/>
              <a:cs typeface="Open Sans Light"/>
              <a:sym typeface="Open San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3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solidFill>
                  <a:srgbClr val="002D45"/>
                </a:solidFill>
                <a:latin typeface="Montserrat"/>
                <a:ea typeface="Montserrat"/>
                <a:cs typeface="Montserrat"/>
                <a:sym typeface="Montserrat"/>
              </a:rPr>
              <a:t>Cost of Living &amp; </a:t>
            </a:r>
            <a:r>
              <a:rPr b="1" lang="en" sz="2500">
                <a:solidFill>
                  <a:srgbClr val="002D45"/>
                </a:solidFill>
                <a:latin typeface="Montserrat"/>
                <a:ea typeface="Montserrat"/>
                <a:cs typeface="Montserrat"/>
                <a:sym typeface="Montserrat"/>
              </a:rPr>
              <a:t>Personal</a:t>
            </a:r>
            <a:r>
              <a:rPr b="1" lang="en" sz="2500">
                <a:solidFill>
                  <a:srgbClr val="002D45"/>
                </a:solidFill>
                <a:latin typeface="Montserrat"/>
                <a:ea typeface="Montserrat"/>
                <a:cs typeface="Montserrat"/>
                <a:sym typeface="Montserrat"/>
              </a:rPr>
              <a:t> Income Dataset</a:t>
            </a:r>
            <a:endParaRPr b="1" sz="25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b="1" sz="2500">
              <a:solidFill>
                <a:srgbClr val="002D45"/>
              </a:solidFill>
              <a:latin typeface="Montserrat"/>
              <a:ea typeface="Montserrat"/>
              <a:cs typeface="Montserrat"/>
              <a:sym typeface="Montserrat"/>
            </a:endParaRPr>
          </a:p>
        </p:txBody>
      </p:sp>
      <p:sp>
        <p:nvSpPr>
          <p:cNvPr id="256" name="Google Shape;256;p34"/>
          <p:cNvSpPr txBox="1"/>
          <p:nvPr/>
        </p:nvSpPr>
        <p:spPr>
          <a:xfrm>
            <a:off x="157275" y="1171375"/>
            <a:ext cx="3861900" cy="347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2"/>
                </a:solidFill>
                <a:latin typeface="Open Sans"/>
                <a:ea typeface="Open Sans"/>
                <a:cs typeface="Open Sans"/>
                <a:sym typeface="Open Sans"/>
              </a:rPr>
              <a:t>Data Analysis: </a:t>
            </a:r>
            <a:endParaRPr b="1">
              <a:solidFill>
                <a:schemeClr val="dk2"/>
              </a:solidFill>
              <a:latin typeface="Open Sans"/>
              <a:ea typeface="Open Sans"/>
              <a:cs typeface="Open Sans"/>
              <a:sym typeface="Open Sans"/>
            </a:endParaRPr>
          </a:p>
          <a:p>
            <a:pPr indent="-317500" lvl="0" marL="457200" rtl="0" algn="l">
              <a:lnSpc>
                <a:spcPct val="115000"/>
              </a:lnSpc>
              <a:spcBef>
                <a:spcPts val="60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West Coast (particularly California) and Hawaii dominate the high-cost areas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Most cities in 80-100 range CLI</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Most outliers are concentrated in:</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California (11 cities)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Hawaii (4 cities)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Massachusetts (2 cities)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Cities are the centroid when clustering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For </a:t>
            </a:r>
            <a:r>
              <a:rPr lang="en">
                <a:solidFill>
                  <a:schemeClr val="dk2"/>
                </a:solidFill>
                <a:latin typeface="Open Sans Light"/>
                <a:ea typeface="Open Sans Light"/>
                <a:cs typeface="Open Sans Light"/>
                <a:sym typeface="Open Sans Light"/>
              </a:rPr>
              <a:t>Personal</a:t>
            </a:r>
            <a:r>
              <a:rPr lang="en">
                <a:solidFill>
                  <a:schemeClr val="dk2"/>
                </a:solidFill>
                <a:latin typeface="Open Sans Light"/>
                <a:ea typeface="Open Sans Light"/>
                <a:cs typeface="Open Sans Light"/>
                <a:sym typeface="Open Sans Light"/>
              </a:rPr>
              <a:t> Income, we focus on Average Income from 2023 (latest in </a:t>
            </a:r>
            <a:r>
              <a:rPr lang="en">
                <a:solidFill>
                  <a:schemeClr val="dk2"/>
                </a:solidFill>
                <a:latin typeface="Open Sans Light"/>
                <a:ea typeface="Open Sans Light"/>
                <a:cs typeface="Open Sans Light"/>
                <a:sym typeface="Open Sans Light"/>
              </a:rPr>
              <a:t>the dataset)</a:t>
            </a:r>
            <a:endParaRPr>
              <a:solidFill>
                <a:schemeClr val="dk2"/>
              </a:solidFill>
              <a:latin typeface="Open Sans Light"/>
              <a:ea typeface="Open Sans Light"/>
              <a:cs typeface="Open Sans Light"/>
              <a:sym typeface="Open Sans Light"/>
            </a:endParaRPr>
          </a:p>
        </p:txBody>
      </p:sp>
      <p:pic>
        <p:nvPicPr>
          <p:cNvPr id="257" name="Google Shape;257;p34"/>
          <p:cNvPicPr preferRelativeResize="0"/>
          <p:nvPr/>
        </p:nvPicPr>
        <p:blipFill>
          <a:blip r:embed="rId4">
            <a:alphaModFix/>
          </a:blip>
          <a:stretch>
            <a:fillRect/>
          </a:stretch>
        </p:blipFill>
        <p:spPr>
          <a:xfrm>
            <a:off x="3929650" y="1171375"/>
            <a:ext cx="4660974" cy="2980375"/>
          </a:xfrm>
          <a:prstGeom prst="rect">
            <a:avLst/>
          </a:prstGeom>
          <a:noFill/>
          <a:ln>
            <a:noFill/>
          </a:ln>
        </p:spPr>
      </p:pic>
      <p:pic>
        <p:nvPicPr>
          <p:cNvPr id="258" name="Google Shape;258;p34"/>
          <p:cNvPicPr preferRelativeResize="0"/>
          <p:nvPr/>
        </p:nvPicPr>
        <p:blipFill>
          <a:blip r:embed="rId5">
            <a:alphaModFix/>
          </a:blip>
          <a:stretch>
            <a:fillRect/>
          </a:stretch>
        </p:blipFill>
        <p:spPr>
          <a:xfrm>
            <a:off x="8324775" y="1119536"/>
            <a:ext cx="819225" cy="2811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35"/>
          <p:cNvSpPr txBox="1"/>
          <p:nvPr/>
        </p:nvSpPr>
        <p:spPr>
          <a:xfrm>
            <a:off x="84575" y="3758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U.S. Universities Dataset</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264" name="Google Shape;264;p35"/>
          <p:cNvSpPr txBox="1"/>
          <p:nvPr/>
        </p:nvSpPr>
        <p:spPr>
          <a:xfrm>
            <a:off x="164150" y="948525"/>
            <a:ext cx="4269900" cy="40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Open Sans"/>
                <a:ea typeface="Open Sans"/>
                <a:cs typeface="Open Sans"/>
                <a:sym typeface="Open Sans"/>
              </a:rPr>
              <a:t>Overview:</a:t>
            </a:r>
            <a:endParaRPr b="1" sz="1100">
              <a:solidFill>
                <a:schemeClr val="dk2"/>
              </a:solidFill>
              <a:latin typeface="Open Sans"/>
              <a:ea typeface="Open Sans"/>
              <a:cs typeface="Open Sans"/>
              <a:sym typeface="Open Sans"/>
            </a:endParaRPr>
          </a:p>
          <a:p>
            <a:pPr indent="-298450" lvl="0" marL="457200" rtl="0" algn="l">
              <a:lnSpc>
                <a:spcPct val="115000"/>
              </a:lnSpc>
              <a:spcBef>
                <a:spcPts val="600"/>
              </a:spcBef>
              <a:spcAft>
                <a:spcPts val="0"/>
              </a:spcAft>
              <a:buClr>
                <a:schemeClr val="dk2"/>
              </a:buClr>
              <a:buSzPts val="1100"/>
              <a:buFont typeface="Open Sans Light"/>
              <a:buChar char="●"/>
            </a:pPr>
            <a:r>
              <a:rPr lang="en" sz="1100">
                <a:solidFill>
                  <a:schemeClr val="dk2"/>
                </a:solidFill>
                <a:latin typeface="Open Sans Light"/>
                <a:ea typeface="Open Sans Light"/>
                <a:cs typeface="Open Sans Light"/>
                <a:sym typeface="Open Sans Light"/>
              </a:rPr>
              <a:t>6,559 universities and 22 features </a:t>
            </a:r>
            <a:r>
              <a:rPr lang="en" sz="1100">
                <a:solidFill>
                  <a:schemeClr val="dk2"/>
                </a:solidFill>
                <a:latin typeface="Open Sans Light"/>
                <a:ea typeface="Open Sans Light"/>
                <a:cs typeface="Open Sans Light"/>
                <a:sym typeface="Open Sans Light"/>
              </a:rPr>
              <a:t>per university, including:</a:t>
            </a:r>
            <a:endParaRPr sz="1100">
              <a:solidFill>
                <a:schemeClr val="dk2"/>
              </a:solidFill>
              <a:latin typeface="Open Sans Light"/>
              <a:ea typeface="Open Sans Light"/>
              <a:cs typeface="Open Sans Light"/>
              <a:sym typeface="Open Sans Light"/>
            </a:endParaRPr>
          </a:p>
          <a:p>
            <a:pPr indent="-298450" lvl="1" marL="914400" rtl="0" algn="l">
              <a:lnSpc>
                <a:spcPct val="115000"/>
              </a:lnSpc>
              <a:spcBef>
                <a:spcPts val="0"/>
              </a:spcBef>
              <a:spcAft>
                <a:spcPts val="0"/>
              </a:spcAft>
              <a:buClr>
                <a:schemeClr val="dk2"/>
              </a:buClr>
              <a:buSzPts val="1100"/>
              <a:buFont typeface="Open Sans Light"/>
              <a:buChar char="○"/>
            </a:pPr>
            <a:r>
              <a:rPr lang="en" sz="1100">
                <a:solidFill>
                  <a:schemeClr val="dk2"/>
                </a:solidFill>
                <a:latin typeface="Open Sans Light"/>
                <a:ea typeface="Open Sans Light"/>
                <a:cs typeface="Open Sans Light"/>
                <a:sym typeface="Open Sans Light"/>
              </a:rPr>
              <a:t>location, enrollment </a:t>
            </a:r>
            <a:r>
              <a:rPr lang="en" sz="1100">
                <a:solidFill>
                  <a:schemeClr val="dk2"/>
                </a:solidFill>
                <a:latin typeface="Open Sans Light"/>
                <a:ea typeface="Open Sans Light"/>
                <a:cs typeface="Open Sans Light"/>
                <a:sym typeface="Open Sans Light"/>
              </a:rPr>
              <a:t>housing, and employment data</a:t>
            </a:r>
            <a:endParaRPr sz="1100">
              <a:solidFill>
                <a:schemeClr val="dk2"/>
              </a:solidFill>
              <a:latin typeface="Open Sans Light"/>
              <a:ea typeface="Open Sans Light"/>
              <a:cs typeface="Open Sans Light"/>
              <a:sym typeface="Open Sans Light"/>
            </a:endParaRPr>
          </a:p>
          <a:p>
            <a:pPr indent="-298450" lvl="0" marL="457200" rtl="0" algn="l">
              <a:lnSpc>
                <a:spcPct val="115000"/>
              </a:lnSpc>
              <a:spcBef>
                <a:spcPts val="0"/>
              </a:spcBef>
              <a:spcAft>
                <a:spcPts val="0"/>
              </a:spcAft>
              <a:buClr>
                <a:schemeClr val="dk2"/>
              </a:buClr>
              <a:buSzPts val="1100"/>
              <a:buFont typeface="Open Sans Light"/>
              <a:buChar char="●"/>
            </a:pPr>
            <a:r>
              <a:rPr lang="en" sz="1100">
                <a:solidFill>
                  <a:schemeClr val="dk2"/>
                </a:solidFill>
                <a:latin typeface="Open Sans Light"/>
                <a:ea typeface="Open Sans Light"/>
                <a:cs typeface="Open Sans Light"/>
                <a:sym typeface="Open Sans Light"/>
              </a:rPr>
              <a:t>Provide university names and </a:t>
            </a:r>
            <a:r>
              <a:rPr lang="en" sz="1100">
                <a:solidFill>
                  <a:schemeClr val="dk2"/>
                </a:solidFill>
                <a:latin typeface="Open Sans Light"/>
                <a:ea typeface="Open Sans Light"/>
                <a:cs typeface="Open Sans Light"/>
                <a:sym typeface="Open Sans Light"/>
              </a:rPr>
              <a:t>location indicators (latitude and longitude).</a:t>
            </a:r>
            <a:endParaRPr sz="11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b="1" lang="en" sz="1100">
                <a:solidFill>
                  <a:schemeClr val="dk2"/>
                </a:solidFill>
                <a:latin typeface="Open Sans"/>
                <a:ea typeface="Open Sans"/>
                <a:cs typeface="Open Sans"/>
                <a:sym typeface="Open Sans"/>
              </a:rPr>
              <a:t>Data Analysis:</a:t>
            </a:r>
            <a:endParaRPr b="1" sz="1100">
              <a:solidFill>
                <a:schemeClr val="dk2"/>
              </a:solidFill>
              <a:latin typeface="Open Sans"/>
              <a:ea typeface="Open Sans"/>
              <a:cs typeface="Open Sans"/>
              <a:sym typeface="Open Sans"/>
            </a:endParaRPr>
          </a:p>
          <a:p>
            <a:pPr indent="-298450" lvl="0" marL="457200" rtl="0" algn="l">
              <a:lnSpc>
                <a:spcPct val="115000"/>
              </a:lnSpc>
              <a:spcBef>
                <a:spcPts val="1200"/>
              </a:spcBef>
              <a:spcAft>
                <a:spcPts val="0"/>
              </a:spcAft>
              <a:buClr>
                <a:schemeClr val="dk1"/>
              </a:buClr>
              <a:buSzPts val="1100"/>
              <a:buChar char="●"/>
            </a:pPr>
            <a:r>
              <a:rPr lang="en" sz="1100">
                <a:solidFill>
                  <a:schemeClr val="dk2"/>
                </a:solidFill>
                <a:latin typeface="Open Sans Light"/>
                <a:ea typeface="Open Sans Light"/>
                <a:cs typeface="Open Sans Light"/>
                <a:sym typeface="Open Sans Light"/>
              </a:rPr>
              <a:t>High-cost cities have dense clusters of institutions.</a:t>
            </a:r>
            <a:endParaRPr sz="1100">
              <a:solidFill>
                <a:schemeClr val="dk2"/>
              </a:solidFill>
              <a:latin typeface="Open Sans Light"/>
              <a:ea typeface="Open Sans Light"/>
              <a:cs typeface="Open Sans Light"/>
              <a:sym typeface="Open Sans Light"/>
            </a:endParaRPr>
          </a:p>
          <a:p>
            <a:pPr indent="-298450" lvl="0" marL="457200" rtl="0" algn="l">
              <a:lnSpc>
                <a:spcPct val="115000"/>
              </a:lnSpc>
              <a:spcBef>
                <a:spcPts val="0"/>
              </a:spcBef>
              <a:spcAft>
                <a:spcPts val="0"/>
              </a:spcAft>
              <a:buClr>
                <a:schemeClr val="dk1"/>
              </a:buClr>
              <a:buSzPts val="1100"/>
              <a:buChar char="●"/>
            </a:pPr>
            <a:r>
              <a:rPr lang="en" sz="1100">
                <a:solidFill>
                  <a:schemeClr val="dk2"/>
                </a:solidFill>
                <a:latin typeface="Open Sans Light"/>
                <a:ea typeface="Open Sans Light"/>
                <a:cs typeface="Open Sans Light"/>
                <a:sym typeface="Open Sans Light"/>
              </a:rPr>
              <a:t>California, New York, and Texas host the largest student clusters.</a:t>
            </a:r>
            <a:endParaRPr sz="1100">
              <a:solidFill>
                <a:schemeClr val="dk2"/>
              </a:solidFill>
              <a:latin typeface="Open Sans Light"/>
              <a:ea typeface="Open Sans Light"/>
              <a:cs typeface="Open Sans Light"/>
              <a:sym typeface="Open Sans Light"/>
            </a:endParaRPr>
          </a:p>
          <a:p>
            <a:pPr indent="-298450" lvl="0" marL="457200" rtl="0" algn="l">
              <a:lnSpc>
                <a:spcPct val="115000"/>
              </a:lnSpc>
              <a:spcBef>
                <a:spcPts val="0"/>
              </a:spcBef>
              <a:spcAft>
                <a:spcPts val="0"/>
              </a:spcAft>
              <a:buClr>
                <a:schemeClr val="dk1"/>
              </a:buClr>
              <a:buSzPts val="1100"/>
              <a:buChar char="●"/>
            </a:pPr>
            <a:r>
              <a:rPr lang="en" sz="1100">
                <a:solidFill>
                  <a:schemeClr val="dk2"/>
                </a:solidFill>
                <a:latin typeface="Open Sans Light"/>
                <a:ea typeface="Open Sans Light"/>
                <a:cs typeface="Open Sans Light"/>
                <a:sym typeface="Open Sans Light"/>
              </a:rPr>
              <a:t>Public institutions dominate, followed by private non-profits, highlighting accessibility.</a:t>
            </a:r>
            <a:endParaRPr sz="1100">
              <a:solidFill>
                <a:schemeClr val="dk2"/>
              </a:solidFill>
              <a:latin typeface="Open Sans Light"/>
              <a:ea typeface="Open Sans Light"/>
              <a:cs typeface="Open Sans Light"/>
              <a:sym typeface="Open Sans Light"/>
            </a:endParaRPr>
          </a:p>
          <a:p>
            <a:pPr indent="-298450" lvl="0" marL="457200" rtl="0" algn="l">
              <a:lnSpc>
                <a:spcPct val="115000"/>
              </a:lnSpc>
              <a:spcBef>
                <a:spcPts val="0"/>
              </a:spcBef>
              <a:spcAft>
                <a:spcPts val="0"/>
              </a:spcAft>
              <a:buClr>
                <a:schemeClr val="dk1"/>
              </a:buClr>
              <a:buSzPts val="1100"/>
              <a:buChar char="●"/>
            </a:pPr>
            <a:r>
              <a:rPr lang="en" sz="1100">
                <a:solidFill>
                  <a:schemeClr val="dk2"/>
                </a:solidFill>
                <a:latin typeface="Open Sans Light"/>
                <a:ea typeface="Open Sans Light"/>
                <a:cs typeface="Open Sans Light"/>
                <a:sym typeface="Open Sans Light"/>
              </a:rPr>
              <a:t>Higher enrollment correlates with larger staff sizes.</a:t>
            </a:r>
            <a:endParaRPr sz="1100">
              <a:solidFill>
                <a:schemeClr val="dk2"/>
              </a:solidFill>
              <a:latin typeface="Open Sans Light"/>
              <a:ea typeface="Open Sans Light"/>
              <a:cs typeface="Open Sans Light"/>
              <a:sym typeface="Open Sans Light"/>
            </a:endParaRPr>
          </a:p>
          <a:p>
            <a:pPr indent="-298450" lvl="0" marL="457200" rtl="0" algn="l">
              <a:lnSpc>
                <a:spcPct val="115000"/>
              </a:lnSpc>
              <a:spcBef>
                <a:spcPts val="0"/>
              </a:spcBef>
              <a:spcAft>
                <a:spcPts val="0"/>
              </a:spcAft>
              <a:buClr>
                <a:schemeClr val="dk1"/>
              </a:buClr>
              <a:buSzPts val="1100"/>
              <a:buChar char="●"/>
            </a:pPr>
            <a:r>
              <a:rPr lang="en" sz="1100">
                <a:solidFill>
                  <a:schemeClr val="dk2"/>
                </a:solidFill>
                <a:latin typeface="Open Sans Light"/>
                <a:ea typeface="Open Sans Light"/>
                <a:cs typeface="Open Sans Light"/>
                <a:sym typeface="Open Sans Light"/>
              </a:rPr>
              <a:t>California and Texas excel in total enrollment and dorm capacity, showcasing robust on-campus resources.</a:t>
            </a:r>
            <a:endParaRPr sz="1100">
              <a:solidFill>
                <a:schemeClr val="dk2"/>
              </a:solidFill>
              <a:latin typeface="Open Sans Light"/>
              <a:ea typeface="Open Sans Light"/>
              <a:cs typeface="Open Sans Light"/>
              <a:sym typeface="Open Sans Light"/>
            </a:endParaRPr>
          </a:p>
        </p:txBody>
      </p:sp>
      <p:pic>
        <p:nvPicPr>
          <p:cNvPr id="265" name="Google Shape;265;p35"/>
          <p:cNvPicPr preferRelativeResize="0"/>
          <p:nvPr/>
        </p:nvPicPr>
        <p:blipFill>
          <a:blip r:embed="rId4">
            <a:alphaModFix/>
          </a:blip>
          <a:stretch>
            <a:fillRect/>
          </a:stretch>
        </p:blipFill>
        <p:spPr>
          <a:xfrm>
            <a:off x="4340650" y="1262738"/>
            <a:ext cx="4803349" cy="334146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36"/>
          <p:cNvSpPr txBox="1"/>
          <p:nvPr/>
        </p:nvSpPr>
        <p:spPr>
          <a:xfrm>
            <a:off x="164150" y="3758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solidFill>
                  <a:srgbClr val="002D45"/>
                </a:solidFill>
                <a:latin typeface="Montserrat"/>
                <a:ea typeface="Montserrat"/>
                <a:cs typeface="Montserrat"/>
                <a:sym typeface="Montserrat"/>
              </a:rPr>
              <a:t>Campus Safety Dataset</a:t>
            </a:r>
            <a:endParaRPr b="1" sz="25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b="1" sz="2500">
              <a:solidFill>
                <a:srgbClr val="002D45"/>
              </a:solidFill>
              <a:latin typeface="Montserrat"/>
              <a:ea typeface="Montserrat"/>
              <a:cs typeface="Montserrat"/>
              <a:sym typeface="Montserrat"/>
            </a:endParaRPr>
          </a:p>
        </p:txBody>
      </p:sp>
      <p:sp>
        <p:nvSpPr>
          <p:cNvPr id="271" name="Google Shape;271;p36"/>
          <p:cNvSpPr txBox="1"/>
          <p:nvPr/>
        </p:nvSpPr>
        <p:spPr>
          <a:xfrm>
            <a:off x="164150" y="948525"/>
            <a:ext cx="7881000" cy="419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Open Sans"/>
                <a:ea typeface="Open Sans"/>
                <a:cs typeface="Open Sans"/>
                <a:sym typeface="Open Sans"/>
              </a:rPr>
              <a:t>Overview:</a:t>
            </a:r>
            <a:endParaRPr b="1" sz="1200">
              <a:solidFill>
                <a:schemeClr val="dk2"/>
              </a:solidFill>
              <a:latin typeface="Open Sans"/>
              <a:ea typeface="Open Sans"/>
              <a:cs typeface="Open Sans"/>
              <a:sym typeface="Open Sans"/>
            </a:endParaRPr>
          </a:p>
          <a:p>
            <a:pPr indent="-304800" lvl="0" marL="457200" rtl="0" algn="l">
              <a:lnSpc>
                <a:spcPct val="115000"/>
              </a:lnSpc>
              <a:spcBef>
                <a:spcPts val="60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10,499 universities with 49 features for each university documented:</a:t>
            </a:r>
            <a:endParaRPr sz="1200">
              <a:solidFill>
                <a:schemeClr val="dk2"/>
              </a:solidFill>
              <a:latin typeface="Open Sans Light"/>
              <a:ea typeface="Open Sans Light"/>
              <a:cs typeface="Open Sans Light"/>
              <a:sym typeface="Open Sans Light"/>
            </a:endParaRPr>
          </a:p>
          <a:p>
            <a:pPr indent="-304800" lvl="1" marL="9144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Campus Address &amp; ID</a:t>
            </a:r>
            <a:endParaRPr sz="1200">
              <a:solidFill>
                <a:schemeClr val="dk2"/>
              </a:solidFill>
              <a:latin typeface="Open Sans Light"/>
              <a:ea typeface="Open Sans Light"/>
              <a:cs typeface="Open Sans Light"/>
              <a:sym typeface="Open Sans Light"/>
            </a:endParaRPr>
          </a:p>
          <a:p>
            <a:pPr indent="-304800" lvl="1" marL="9144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Type of University (Private/Public)</a:t>
            </a:r>
            <a:endParaRPr sz="1200">
              <a:solidFill>
                <a:schemeClr val="dk2"/>
              </a:solidFill>
              <a:latin typeface="Open Sans Light"/>
              <a:ea typeface="Open Sans Light"/>
              <a:cs typeface="Open Sans Light"/>
              <a:sym typeface="Open Sans Light"/>
            </a:endParaRPr>
          </a:p>
          <a:p>
            <a:pPr indent="-304800" lvl="1" marL="9144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Student enrollment count</a:t>
            </a:r>
            <a:endParaRPr sz="1200">
              <a:solidFill>
                <a:schemeClr val="dk2"/>
              </a:solidFill>
              <a:latin typeface="Open Sans Light"/>
              <a:ea typeface="Open Sans Light"/>
              <a:cs typeface="Open Sans Light"/>
              <a:sym typeface="Open Sans Light"/>
            </a:endParaRPr>
          </a:p>
          <a:p>
            <a:pPr indent="-304800" lvl="1" marL="9144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Type of Crime and its count </a:t>
            </a:r>
            <a:endParaRPr sz="12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b="1" lang="en" sz="1200">
                <a:solidFill>
                  <a:schemeClr val="dk2"/>
                </a:solidFill>
                <a:latin typeface="Open Sans"/>
                <a:ea typeface="Open Sans"/>
                <a:cs typeface="Open Sans"/>
                <a:sym typeface="Open Sans"/>
              </a:rPr>
              <a:t>Data Analysis:</a:t>
            </a:r>
            <a:endParaRPr b="1" sz="1200">
              <a:solidFill>
                <a:schemeClr val="dk2"/>
              </a:solidFill>
              <a:latin typeface="Open Sans"/>
              <a:ea typeface="Open Sans"/>
              <a:cs typeface="Open Sans"/>
              <a:sym typeface="Open Sans"/>
            </a:endParaRPr>
          </a:p>
          <a:p>
            <a:pPr indent="-304800" lvl="0" marL="457200" rtl="0" algn="l">
              <a:lnSpc>
                <a:spcPct val="115000"/>
              </a:lnSpc>
              <a:spcBef>
                <a:spcPts val="1200"/>
              </a:spcBef>
              <a:spcAft>
                <a:spcPts val="0"/>
              </a:spcAft>
              <a:buClr>
                <a:schemeClr val="dk2"/>
              </a:buClr>
              <a:buSzPts val="1200"/>
              <a:buChar char="●"/>
            </a:pPr>
            <a:r>
              <a:rPr lang="en" sz="1200">
                <a:solidFill>
                  <a:schemeClr val="dk2"/>
                </a:solidFill>
                <a:latin typeface="Open Sans Light"/>
                <a:ea typeface="Open Sans Light"/>
                <a:cs typeface="Open Sans Light"/>
                <a:sym typeface="Open Sans Light"/>
              </a:rPr>
              <a:t>We total the crimes into a single crime counter/safety score for each campus</a:t>
            </a:r>
            <a:endParaRPr sz="1200">
              <a:solidFill>
                <a:schemeClr val="dk2"/>
              </a:solidFill>
              <a:latin typeface="Open Sans Light"/>
              <a:ea typeface="Open Sans Light"/>
              <a:cs typeface="Open Sans Light"/>
              <a:sym typeface="Open Sans Light"/>
            </a:endParaRPr>
          </a:p>
          <a:p>
            <a:pPr indent="-304800" lvl="0" marL="4572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Most common reported incidents: </a:t>
            </a:r>
            <a:endParaRPr sz="1200">
              <a:solidFill>
                <a:schemeClr val="dk2"/>
              </a:solidFill>
              <a:latin typeface="Open Sans Light"/>
              <a:ea typeface="Open Sans Light"/>
              <a:cs typeface="Open Sans Light"/>
              <a:sym typeface="Open Sans Light"/>
            </a:endParaRPr>
          </a:p>
          <a:p>
            <a:pPr indent="-304800" lvl="1" marL="9144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Burglary and aggravated assault</a:t>
            </a:r>
            <a:endParaRPr sz="1200">
              <a:solidFill>
                <a:schemeClr val="dk2"/>
              </a:solidFill>
              <a:latin typeface="Open Sans Light"/>
              <a:ea typeface="Open Sans Light"/>
              <a:cs typeface="Open Sans Light"/>
              <a:sym typeface="Open Sans Light"/>
            </a:endParaRPr>
          </a:p>
          <a:p>
            <a:pPr indent="-304800" lvl="0" marL="4572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Strong correlation between campus size (enrollment) and total incident reports</a:t>
            </a:r>
            <a:endParaRPr sz="1200">
              <a:solidFill>
                <a:schemeClr val="dk2"/>
              </a:solidFill>
              <a:latin typeface="Open Sans Light"/>
              <a:ea typeface="Open Sans Light"/>
              <a:cs typeface="Open Sans Light"/>
              <a:sym typeface="Open Sans Light"/>
            </a:endParaRPr>
          </a:p>
          <a:p>
            <a:pPr indent="-304800" lvl="0" marL="4572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Public universities typically report more incidents, possibly due to larger average size</a:t>
            </a:r>
            <a:endParaRPr sz="1200">
              <a:solidFill>
                <a:schemeClr val="dk2"/>
              </a:solidFill>
              <a:latin typeface="Open Sans Light"/>
              <a:ea typeface="Open Sans Light"/>
              <a:cs typeface="Open Sans Light"/>
              <a:sym typeface="Open Sans Light"/>
            </a:endParaRPr>
          </a:p>
          <a:p>
            <a:pPr indent="-304800" lvl="0" marL="4572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Data suggests many smaller institutions report zero incidents across all categories</a:t>
            </a:r>
            <a:endParaRPr sz="1200">
              <a:solidFill>
                <a:schemeClr val="dk2"/>
              </a:solidFill>
              <a:latin typeface="Open Sans Light"/>
              <a:ea typeface="Open Sans Light"/>
              <a:cs typeface="Open Sans Light"/>
              <a:sym typeface="Open Sans Light"/>
            </a:endParaRPr>
          </a:p>
          <a:p>
            <a:pPr indent="-304800" lvl="0" marL="4572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Data quality considerations:</a:t>
            </a:r>
            <a:endParaRPr sz="1200">
              <a:solidFill>
                <a:schemeClr val="dk2"/>
              </a:solidFill>
              <a:latin typeface="Open Sans Light"/>
              <a:ea typeface="Open Sans Light"/>
              <a:cs typeface="Open Sans Light"/>
              <a:sym typeface="Open Sans Light"/>
            </a:endParaRPr>
          </a:p>
          <a:p>
            <a:pPr indent="-304800" lvl="1" marL="9144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Reporting standards may vary between institutions</a:t>
            </a:r>
            <a:endParaRPr sz="1200">
              <a:solidFill>
                <a:schemeClr val="dk2"/>
              </a:solidFill>
              <a:latin typeface="Open Sans Light"/>
              <a:ea typeface="Open Sans Light"/>
              <a:cs typeface="Open Sans Light"/>
              <a:sym typeface="Open Sans Light"/>
            </a:endParaRPr>
          </a:p>
          <a:p>
            <a:pPr indent="-304800" lvl="1" marL="914400" rtl="0" algn="l">
              <a:lnSpc>
                <a:spcPct val="115000"/>
              </a:lnSpc>
              <a:spcBef>
                <a:spcPts val="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Some campuses show incomplete data across years</a:t>
            </a:r>
            <a:endParaRPr b="1" sz="1000">
              <a:solidFill>
                <a:schemeClr val="dk2"/>
              </a:solidFill>
              <a:latin typeface="Open Sans"/>
              <a:ea typeface="Open Sans"/>
              <a:cs typeface="Open Sans"/>
              <a:sym typeface="Open Sans"/>
            </a:endParaRPr>
          </a:p>
        </p:txBody>
      </p:sp>
      <p:pic>
        <p:nvPicPr>
          <p:cNvPr id="272" name="Google Shape;272;p36"/>
          <p:cNvPicPr preferRelativeResize="0"/>
          <p:nvPr/>
        </p:nvPicPr>
        <p:blipFill>
          <a:blip r:embed="rId4">
            <a:alphaModFix/>
          </a:blip>
          <a:stretch>
            <a:fillRect/>
          </a:stretch>
        </p:blipFill>
        <p:spPr>
          <a:xfrm>
            <a:off x="5831580" y="4124974"/>
            <a:ext cx="3312421" cy="1018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37"/>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Modeling &amp; Evaluation</a:t>
            </a:r>
            <a:endParaRPr sz="2800">
              <a:solidFill>
                <a:srgbClr val="002D45"/>
              </a:solidFill>
              <a:latin typeface="Montserrat"/>
              <a:ea typeface="Montserrat"/>
              <a:cs typeface="Montserrat"/>
              <a:sym typeface="Montserrat"/>
            </a:endParaRPr>
          </a:p>
        </p:txBody>
      </p:sp>
      <p:pic>
        <p:nvPicPr>
          <p:cNvPr id="278" name="Google Shape;278;p37"/>
          <p:cNvPicPr preferRelativeResize="0"/>
          <p:nvPr/>
        </p:nvPicPr>
        <p:blipFill>
          <a:blip r:embed="rId4">
            <a:alphaModFix/>
          </a:blip>
          <a:stretch>
            <a:fillRect/>
          </a:stretch>
        </p:blipFill>
        <p:spPr>
          <a:xfrm>
            <a:off x="431471" y="651500"/>
            <a:ext cx="6000749" cy="3429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38"/>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284" name="Google Shape;284;p38"/>
          <p:cNvGrpSpPr/>
          <p:nvPr/>
        </p:nvGrpSpPr>
        <p:grpSpPr>
          <a:xfrm>
            <a:off x="8049325" y="164100"/>
            <a:ext cx="548700" cy="548700"/>
            <a:chOff x="8049325" y="164100"/>
            <a:chExt cx="548700" cy="548700"/>
          </a:xfrm>
        </p:grpSpPr>
        <p:sp>
          <p:nvSpPr>
            <p:cNvPr id="285" name="Google Shape;285;p38"/>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6" name="Google Shape;286;p38"/>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87" name="Google Shape;287;p38"/>
          <p:cNvSpPr txBox="1"/>
          <p:nvPr/>
        </p:nvSpPr>
        <p:spPr>
          <a:xfrm>
            <a:off x="311700" y="5822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Clustering Map</a:t>
            </a:r>
            <a:endParaRPr b="1" sz="2500">
              <a:solidFill>
                <a:srgbClr val="002D45"/>
              </a:solidFill>
              <a:latin typeface="Montserrat"/>
              <a:ea typeface="Montserrat"/>
              <a:cs typeface="Montserrat"/>
              <a:sym typeface="Montserrat"/>
            </a:endParaRPr>
          </a:p>
        </p:txBody>
      </p:sp>
      <p:pic>
        <p:nvPicPr>
          <p:cNvPr id="288" name="Google Shape;288;p38"/>
          <p:cNvPicPr preferRelativeResize="0"/>
          <p:nvPr/>
        </p:nvPicPr>
        <p:blipFill rotWithShape="1">
          <a:blip r:embed="rId5">
            <a:alphaModFix/>
          </a:blip>
          <a:srcRect b="0" l="8217" r="15765" t="0"/>
          <a:stretch/>
        </p:blipFill>
        <p:spPr>
          <a:xfrm>
            <a:off x="311700" y="1547931"/>
            <a:ext cx="4260298" cy="2805943"/>
          </a:xfrm>
          <a:prstGeom prst="rect">
            <a:avLst/>
          </a:prstGeom>
          <a:noFill/>
          <a:ln>
            <a:noFill/>
          </a:ln>
        </p:spPr>
      </p:pic>
      <p:pic>
        <p:nvPicPr>
          <p:cNvPr id="289" name="Google Shape;289;p38"/>
          <p:cNvPicPr preferRelativeResize="0"/>
          <p:nvPr/>
        </p:nvPicPr>
        <p:blipFill rotWithShape="1">
          <a:blip r:embed="rId6">
            <a:alphaModFix/>
          </a:blip>
          <a:srcRect b="3463" l="13533" r="2461" t="13665"/>
          <a:stretch/>
        </p:blipFill>
        <p:spPr>
          <a:xfrm>
            <a:off x="4832014" y="1547925"/>
            <a:ext cx="4000286" cy="2805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4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Clustering </a:t>
            </a:r>
            <a:r>
              <a:rPr lang="en" sz="2800">
                <a:solidFill>
                  <a:srgbClr val="002D45"/>
                </a:solidFill>
                <a:latin typeface="Montserrat"/>
                <a:ea typeface="Montserrat"/>
                <a:cs typeface="Montserrat"/>
                <a:sym typeface="Montserrat"/>
              </a:rPr>
              <a:t>Model Testing</a:t>
            </a:r>
            <a:endParaRPr sz="2800">
              <a:solidFill>
                <a:srgbClr val="002D45"/>
              </a:solidFill>
              <a:latin typeface="Montserrat"/>
              <a:ea typeface="Montserrat"/>
              <a:cs typeface="Montserrat"/>
              <a:sym typeface="Montserrat"/>
            </a:endParaRPr>
          </a:p>
        </p:txBody>
      </p:sp>
      <p:sp>
        <p:nvSpPr>
          <p:cNvPr id="303" name="Google Shape;303;p41"/>
          <p:cNvSpPr txBox="1"/>
          <p:nvPr/>
        </p:nvSpPr>
        <p:spPr>
          <a:xfrm>
            <a:off x="311700" y="1126150"/>
            <a:ext cx="8520600" cy="3450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Open Sans"/>
              <a:buChar char="●"/>
            </a:pPr>
            <a:r>
              <a:rPr b="1" lang="en" sz="1300">
                <a:solidFill>
                  <a:schemeClr val="dk2"/>
                </a:solidFill>
                <a:latin typeface="Open Sans"/>
                <a:ea typeface="Open Sans"/>
                <a:cs typeface="Open Sans"/>
                <a:sym typeface="Open Sans"/>
              </a:rPr>
              <a:t>Finding the best model involved </a:t>
            </a:r>
            <a:r>
              <a:rPr b="1" lang="en" sz="1300">
                <a:solidFill>
                  <a:schemeClr val="dk2"/>
                </a:solidFill>
                <a:latin typeface="Open Sans"/>
                <a:ea typeface="Open Sans"/>
                <a:cs typeface="Open Sans"/>
                <a:sym typeface="Open Sans"/>
              </a:rPr>
              <a:t>parameter</a:t>
            </a:r>
            <a:r>
              <a:rPr b="1" lang="en" sz="1300">
                <a:solidFill>
                  <a:schemeClr val="dk2"/>
                </a:solidFill>
                <a:latin typeface="Open Sans"/>
                <a:ea typeface="Open Sans"/>
                <a:cs typeface="Open Sans"/>
                <a:sym typeface="Open Sans"/>
              </a:rPr>
              <a:t> fine tuning</a:t>
            </a:r>
            <a:endParaRPr b="1" sz="1300">
              <a:solidFill>
                <a:schemeClr val="dk2"/>
              </a:solidFill>
              <a:latin typeface="Open Sans"/>
              <a:ea typeface="Open Sans"/>
              <a:cs typeface="Open Sans"/>
              <a:sym typeface="Open Sans"/>
            </a:endParaRPr>
          </a:p>
          <a:p>
            <a:pPr indent="-311150" lvl="1" marL="914400" rtl="0" algn="l">
              <a:lnSpc>
                <a:spcPct val="115000"/>
              </a:lnSpc>
              <a:spcBef>
                <a:spcPts val="100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Used Haversine distance to account for Earth's curvature</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100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Set a 20-mile radius for cluster boundaries</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100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Optimized parameters using silhouette scores</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100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Selected appropriate cluster centroids</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100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Epsilon</a:t>
            </a:r>
            <a:r>
              <a:rPr lang="en" sz="1300">
                <a:solidFill>
                  <a:schemeClr val="dk2"/>
                </a:solidFill>
                <a:latin typeface="Open Sans Light"/>
                <a:ea typeface="Open Sans Light"/>
                <a:cs typeface="Open Sans Light"/>
                <a:sym typeface="Open Sans Light"/>
              </a:rPr>
              <a:t> (eps)</a:t>
            </a:r>
            <a:r>
              <a:rPr lang="en" sz="1300">
                <a:solidFill>
                  <a:schemeClr val="dk2"/>
                </a:solidFill>
                <a:latin typeface="Open Sans Light"/>
                <a:ea typeface="Open Sans Light"/>
                <a:cs typeface="Open Sans Light"/>
                <a:sym typeface="Open Sans Light"/>
              </a:rPr>
              <a:t> – using 20 miles (instead of 50) as the max distance for any two </a:t>
            </a:r>
            <a:r>
              <a:rPr lang="en" sz="1300">
                <a:solidFill>
                  <a:schemeClr val="dk2"/>
                </a:solidFill>
                <a:latin typeface="Open Sans Light"/>
                <a:ea typeface="Open Sans Light"/>
                <a:cs typeface="Open Sans Light"/>
                <a:sym typeface="Open Sans Light"/>
              </a:rPr>
              <a:t>universities</a:t>
            </a:r>
            <a:r>
              <a:rPr lang="en" sz="1300">
                <a:solidFill>
                  <a:schemeClr val="dk2"/>
                </a:solidFill>
                <a:latin typeface="Open Sans Light"/>
                <a:ea typeface="Open Sans Light"/>
                <a:cs typeface="Open Sans Light"/>
                <a:sym typeface="Open Sans Light"/>
              </a:rPr>
              <a:t> to be considered clusters</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100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Min_samples: the minimum number of points required within a specified radius/epsilon for a point to be classified as a core point</a:t>
            </a:r>
            <a:endParaRPr sz="1300">
              <a:solidFill>
                <a:schemeClr val="dk2"/>
              </a:solidFill>
              <a:latin typeface="Open Sans Light"/>
              <a:ea typeface="Open Sans Light"/>
              <a:cs typeface="Open Sans Light"/>
              <a:sym typeface="Open Sans Light"/>
            </a:endParaRPr>
          </a:p>
          <a:p>
            <a:pPr indent="-311150" lvl="2" marL="1371600" rtl="0" algn="l">
              <a:lnSpc>
                <a:spcPct val="115000"/>
              </a:lnSpc>
              <a:spcBef>
                <a:spcPts val="100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contribute to forming a cluster in density-based clustering algorithms like DBSCAN</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1000"/>
              </a:spcBef>
              <a:spcAft>
                <a:spcPts val="1000"/>
              </a:spcAft>
              <a:buClr>
                <a:schemeClr val="dk2"/>
              </a:buClr>
              <a:buSzPts val="1300"/>
              <a:buFont typeface="Open Sans"/>
              <a:buChar char="●"/>
            </a:pPr>
            <a:r>
              <a:rPr b="1" lang="en" sz="1300">
                <a:solidFill>
                  <a:schemeClr val="dk2"/>
                </a:solidFill>
                <a:latin typeface="Open Sans"/>
                <a:ea typeface="Open Sans"/>
                <a:cs typeface="Open Sans"/>
                <a:sym typeface="Open Sans"/>
              </a:rPr>
              <a:t>Making a decision about what the cluster centroid would be—geographic mean vs city as centroid </a:t>
            </a:r>
            <a:endParaRPr b="1" sz="1300">
              <a:solidFill>
                <a:schemeClr val="dk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02D45"/>
                </a:solidFill>
                <a:latin typeface="Montserrat"/>
                <a:ea typeface="Montserrat"/>
                <a:cs typeface="Montserrat"/>
                <a:sym typeface="Montserrat"/>
              </a:rPr>
              <a:t>Meet </a:t>
            </a:r>
            <a:r>
              <a:rPr b="1" lang="en" sz="2800">
                <a:solidFill>
                  <a:srgbClr val="002D45"/>
                </a:solidFill>
                <a:latin typeface="Montserrat"/>
                <a:ea typeface="Montserrat"/>
                <a:cs typeface="Montserrat"/>
                <a:sym typeface="Montserrat"/>
              </a:rPr>
              <a:t>Our Team!</a:t>
            </a:r>
            <a:endParaRPr b="1" sz="2800">
              <a:solidFill>
                <a:srgbClr val="002D45"/>
              </a:solidFill>
              <a:latin typeface="Montserrat"/>
              <a:ea typeface="Montserrat"/>
              <a:cs typeface="Montserrat"/>
              <a:sym typeface="Montserrat"/>
            </a:endParaRPr>
          </a:p>
        </p:txBody>
      </p:sp>
      <p:sp>
        <p:nvSpPr>
          <p:cNvPr id="70" name="Google Shape;70;p15"/>
          <p:cNvSpPr txBox="1"/>
          <p:nvPr/>
        </p:nvSpPr>
        <p:spPr>
          <a:xfrm>
            <a:off x="3548350" y="2546463"/>
            <a:ext cx="22821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Parini Gandhi</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Computer Science @ USC</a:t>
            </a:r>
            <a:endParaRPr>
              <a:solidFill>
                <a:srgbClr val="002A44"/>
              </a:solidFill>
              <a:latin typeface="Open Sans Light"/>
              <a:ea typeface="Open Sans Light"/>
              <a:cs typeface="Open Sans Light"/>
              <a:sym typeface="Open Sans Light"/>
            </a:endParaRPr>
          </a:p>
        </p:txBody>
      </p:sp>
      <p:sp>
        <p:nvSpPr>
          <p:cNvPr id="71" name="Google Shape;71;p15"/>
          <p:cNvSpPr/>
          <p:nvPr/>
        </p:nvSpPr>
        <p:spPr>
          <a:xfrm>
            <a:off x="1077250" y="1183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72" name="Google Shape;72;p15"/>
          <p:cNvSpPr/>
          <p:nvPr/>
        </p:nvSpPr>
        <p:spPr>
          <a:xfrm>
            <a:off x="1077250" y="3092550"/>
            <a:ext cx="1362600" cy="137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73" name="Google Shape;73;p15"/>
          <p:cNvSpPr txBox="1"/>
          <p:nvPr/>
        </p:nvSpPr>
        <p:spPr>
          <a:xfrm>
            <a:off x="311700" y="4423450"/>
            <a:ext cx="30075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Clr>
                <a:schemeClr val="dk1"/>
              </a:buClr>
              <a:buSzPts val="1100"/>
              <a:buFont typeface="Arial"/>
              <a:buNone/>
            </a:pPr>
            <a:r>
              <a:rPr b="1" lang="en">
                <a:solidFill>
                  <a:srgbClr val="002A44"/>
                </a:solidFill>
                <a:latin typeface="Open Sans"/>
                <a:ea typeface="Open Sans"/>
                <a:cs typeface="Open Sans"/>
                <a:sym typeface="Open Sans"/>
              </a:rPr>
              <a:t>Jiarui Song</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Statistics &amp; MathEcon @ UCLA</a:t>
            </a:r>
            <a:endParaRPr b="1">
              <a:solidFill>
                <a:srgbClr val="002A44"/>
              </a:solidFill>
              <a:latin typeface="Open Sans"/>
              <a:ea typeface="Open Sans"/>
              <a:cs typeface="Open Sans"/>
              <a:sym typeface="Open Sans"/>
            </a:endParaRPr>
          </a:p>
        </p:txBody>
      </p:sp>
      <p:sp>
        <p:nvSpPr>
          <p:cNvPr id="74" name="Google Shape;74;p15"/>
          <p:cNvSpPr txBox="1"/>
          <p:nvPr/>
        </p:nvSpPr>
        <p:spPr>
          <a:xfrm>
            <a:off x="454775" y="2546475"/>
            <a:ext cx="28491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Nam Vien</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Statistics &amp; Data Science @ UCLA</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5" name="Google Shape;75;p15"/>
          <p:cNvSpPr/>
          <p:nvPr/>
        </p:nvSpPr>
        <p:spPr>
          <a:xfrm>
            <a:off x="3890700" y="3092550"/>
            <a:ext cx="1362600" cy="137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p:txBody>
      </p:sp>
      <p:sp>
        <p:nvSpPr>
          <p:cNvPr id="76" name="Google Shape;76;p15"/>
          <p:cNvSpPr txBox="1"/>
          <p:nvPr/>
        </p:nvSpPr>
        <p:spPr>
          <a:xfrm>
            <a:off x="3188325" y="4423450"/>
            <a:ext cx="28491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Anita Demirci</a:t>
            </a:r>
            <a:endParaRPr b="1">
              <a:solidFill>
                <a:srgbClr val="002A44"/>
              </a:solidFill>
              <a:latin typeface="Open Sans"/>
              <a:ea typeface="Open Sans"/>
              <a:cs typeface="Open Sans"/>
              <a:sym typeface="Open Sans"/>
            </a:endParaRPr>
          </a:p>
          <a:p>
            <a:pPr indent="0" lvl="0" marL="0" rtl="0" algn="ctr">
              <a:spcBef>
                <a:spcPts val="300"/>
              </a:spcBef>
              <a:spcAft>
                <a:spcPts val="0"/>
              </a:spcAft>
              <a:buClr>
                <a:schemeClr val="dk1"/>
              </a:buClr>
              <a:buSzPts val="1100"/>
              <a:buFont typeface="Arial"/>
              <a:buNone/>
            </a:pPr>
            <a:r>
              <a:rPr lang="en">
                <a:solidFill>
                  <a:srgbClr val="002A44"/>
                </a:solidFill>
                <a:latin typeface="Open Sans Light"/>
                <a:ea typeface="Open Sans Light"/>
                <a:cs typeface="Open Sans Light"/>
                <a:sym typeface="Open Sans Light"/>
              </a:rPr>
              <a:t>Computer Science @CSULB</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7" name="Google Shape;77;p15"/>
          <p:cNvSpPr txBox="1"/>
          <p:nvPr/>
        </p:nvSpPr>
        <p:spPr>
          <a:xfrm>
            <a:off x="6195725" y="2546475"/>
            <a:ext cx="25158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Joann Sun</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Computer Science @ CSUF</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8" name="Google Shape;78;p15"/>
          <p:cNvSpPr/>
          <p:nvPr/>
        </p:nvSpPr>
        <p:spPr>
          <a:xfrm>
            <a:off x="6704150" y="1183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pic>
        <p:nvPicPr>
          <p:cNvPr id="79" name="Google Shape;79;p15"/>
          <p:cNvPicPr preferRelativeResize="0"/>
          <p:nvPr/>
        </p:nvPicPr>
        <p:blipFill>
          <a:blip r:embed="rId4">
            <a:alphaModFix/>
          </a:blip>
          <a:stretch>
            <a:fillRect/>
          </a:stretch>
        </p:blipFill>
        <p:spPr>
          <a:xfrm>
            <a:off x="6659437" y="1139174"/>
            <a:ext cx="1452025" cy="1452025"/>
          </a:xfrm>
          <a:prstGeom prst="rect">
            <a:avLst/>
          </a:prstGeom>
          <a:noFill/>
          <a:ln>
            <a:noFill/>
          </a:ln>
        </p:spPr>
      </p:pic>
      <p:pic>
        <p:nvPicPr>
          <p:cNvPr id="80" name="Google Shape;80;p15"/>
          <p:cNvPicPr preferRelativeResize="0"/>
          <p:nvPr/>
        </p:nvPicPr>
        <p:blipFill rotWithShape="1">
          <a:blip r:embed="rId5">
            <a:alphaModFix/>
          </a:blip>
          <a:srcRect b="9395" l="32951" r="15448" t="9395"/>
          <a:stretch/>
        </p:blipFill>
        <p:spPr>
          <a:xfrm>
            <a:off x="1077250" y="3100325"/>
            <a:ext cx="1362600" cy="1379700"/>
          </a:xfrm>
          <a:prstGeom prst="ellipse">
            <a:avLst/>
          </a:prstGeom>
          <a:noFill/>
          <a:ln>
            <a:noFill/>
          </a:ln>
        </p:spPr>
      </p:pic>
      <p:pic>
        <p:nvPicPr>
          <p:cNvPr id="81" name="Google Shape;81;p15"/>
          <p:cNvPicPr preferRelativeResize="0"/>
          <p:nvPr/>
        </p:nvPicPr>
        <p:blipFill rotWithShape="1">
          <a:blip r:embed="rId6">
            <a:alphaModFix/>
          </a:blip>
          <a:srcRect b="27340" l="6255" r="6255" t="15460"/>
          <a:stretch/>
        </p:blipFill>
        <p:spPr>
          <a:xfrm>
            <a:off x="3890700" y="3100325"/>
            <a:ext cx="1452000" cy="1424400"/>
          </a:xfrm>
          <a:prstGeom prst="ellipse">
            <a:avLst/>
          </a:prstGeom>
          <a:noFill/>
          <a:ln>
            <a:noFill/>
          </a:ln>
        </p:spPr>
      </p:pic>
      <p:pic>
        <p:nvPicPr>
          <p:cNvPr id="82" name="Google Shape;82;p15"/>
          <p:cNvPicPr preferRelativeResize="0"/>
          <p:nvPr/>
        </p:nvPicPr>
        <p:blipFill>
          <a:blip r:embed="rId7">
            <a:alphaModFix/>
          </a:blip>
          <a:stretch>
            <a:fillRect/>
          </a:stretch>
        </p:blipFill>
        <p:spPr>
          <a:xfrm>
            <a:off x="1059900" y="1166775"/>
            <a:ext cx="1424399" cy="1424399"/>
          </a:xfrm>
          <a:prstGeom prst="rect">
            <a:avLst/>
          </a:prstGeom>
          <a:noFill/>
          <a:ln>
            <a:noFill/>
          </a:ln>
        </p:spPr>
      </p:pic>
      <p:pic>
        <p:nvPicPr>
          <p:cNvPr id="83" name="Google Shape;83;p15"/>
          <p:cNvPicPr preferRelativeResize="0"/>
          <p:nvPr/>
        </p:nvPicPr>
        <p:blipFill>
          <a:blip r:embed="rId8">
            <a:alphaModFix/>
          </a:blip>
          <a:stretch>
            <a:fillRect/>
          </a:stretch>
        </p:blipFill>
        <p:spPr>
          <a:xfrm>
            <a:off x="3868225" y="1150413"/>
            <a:ext cx="1452000" cy="14295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4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Clustering </a:t>
            </a:r>
            <a:r>
              <a:rPr lang="en" sz="2800">
                <a:solidFill>
                  <a:srgbClr val="002D45"/>
                </a:solidFill>
                <a:latin typeface="Montserrat"/>
                <a:ea typeface="Montserrat"/>
                <a:cs typeface="Montserrat"/>
                <a:sym typeface="Montserrat"/>
              </a:rPr>
              <a:t>Model Comparison</a:t>
            </a:r>
            <a:endParaRPr sz="2800">
              <a:solidFill>
                <a:srgbClr val="002D45"/>
              </a:solidFill>
              <a:latin typeface="Montserrat"/>
              <a:ea typeface="Montserrat"/>
              <a:cs typeface="Montserrat"/>
              <a:sym typeface="Montserrat"/>
            </a:endParaRPr>
          </a:p>
        </p:txBody>
      </p:sp>
      <p:graphicFrame>
        <p:nvGraphicFramePr>
          <p:cNvPr id="309" name="Google Shape;309;p42"/>
          <p:cNvGraphicFramePr/>
          <p:nvPr/>
        </p:nvGraphicFramePr>
        <p:xfrm>
          <a:off x="497500" y="1128950"/>
          <a:ext cx="3000000" cy="3000000"/>
        </p:xfrm>
        <a:graphic>
          <a:graphicData uri="http://schemas.openxmlformats.org/drawingml/2006/table">
            <a:tbl>
              <a:tblPr>
                <a:noFill/>
                <a:tableStyleId>{AE928E1D-E42D-4920-A503-2A59919E696A}</a:tableStyleId>
              </a:tblPr>
              <a:tblGrid>
                <a:gridCol w="1350675"/>
                <a:gridCol w="1639425"/>
                <a:gridCol w="1899300"/>
                <a:gridCol w="1629800"/>
                <a:gridCol w="1629800"/>
              </a:tblGrid>
              <a:tr h="468350">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Model Name</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Description</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Results</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Pros</a:t>
                      </a:r>
                      <a:endParaRPr b="1">
                        <a:solidFill>
                          <a:schemeClr val="lt1"/>
                        </a:solidFill>
                        <a:latin typeface="Open Sans"/>
                        <a:ea typeface="Open Sans"/>
                        <a:cs typeface="Open Sans"/>
                        <a:sym typeface="Open Sans"/>
                      </a:endParaRPr>
                    </a:p>
                  </a:txBody>
                  <a:tcPr marT="91425" marB="91425" marR="91425" marL="91425">
                    <a:solidFill>
                      <a:schemeClr val="accent3"/>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Cons</a:t>
                      </a:r>
                      <a:endParaRPr b="1">
                        <a:solidFill>
                          <a:schemeClr val="lt1"/>
                        </a:solidFill>
                        <a:latin typeface="Open Sans"/>
                        <a:ea typeface="Open Sans"/>
                        <a:cs typeface="Open Sans"/>
                        <a:sym typeface="Open Sans"/>
                      </a:endParaRPr>
                    </a:p>
                  </a:txBody>
                  <a:tcPr marT="91425" marB="91425" marR="91425" marL="91425">
                    <a:solidFill>
                      <a:schemeClr val="accent3"/>
                    </a:solidFill>
                  </a:tcPr>
                </a:tc>
              </a:tr>
              <a:tr h="972750">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DBSCAN</a:t>
                      </a:r>
                      <a:br>
                        <a:rPr lang="en">
                          <a:latin typeface="Open Sans Light"/>
                          <a:ea typeface="Open Sans Light"/>
                          <a:cs typeface="Open Sans Light"/>
                          <a:sym typeface="Open Sans Light"/>
                        </a:rPr>
                      </a:b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Density-based clustering detects core points and noise</a:t>
                      </a:r>
                      <a:endParaRPr sz="11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Achieved the highest </a:t>
                      </a:r>
                      <a:r>
                        <a:rPr lang="en" sz="1100">
                          <a:solidFill>
                            <a:schemeClr val="dk2"/>
                          </a:solidFill>
                          <a:latin typeface="Open Sans Light"/>
                          <a:ea typeface="Open Sans Light"/>
                          <a:cs typeface="Open Sans Light"/>
                          <a:sym typeface="Open Sans Light"/>
                        </a:rPr>
                        <a:t>silhouette score</a:t>
                      </a:r>
                      <a:r>
                        <a:rPr lang="en" sz="1100">
                          <a:solidFill>
                            <a:schemeClr val="dk2"/>
                          </a:solidFill>
                          <a:latin typeface="Open Sans Light"/>
                          <a:ea typeface="Open Sans Light"/>
                          <a:cs typeface="Open Sans Light"/>
                          <a:sym typeface="Open Sans Light"/>
                        </a:rPr>
                        <a:t> of </a:t>
                      </a:r>
                      <a:r>
                        <a:rPr b="1" lang="en" sz="1100">
                          <a:solidFill>
                            <a:schemeClr val="dk2"/>
                          </a:solidFill>
                          <a:latin typeface="Open Sans"/>
                          <a:ea typeface="Open Sans"/>
                          <a:cs typeface="Open Sans"/>
                          <a:sym typeface="Open Sans"/>
                        </a:rPr>
                        <a:t>0.868 </a:t>
                      </a:r>
                      <a:r>
                        <a:rPr lang="en" sz="1100">
                          <a:solidFill>
                            <a:schemeClr val="dk2"/>
                          </a:solidFill>
                          <a:latin typeface="Open Sans Light"/>
                          <a:ea typeface="Open Sans Light"/>
                          <a:cs typeface="Open Sans Light"/>
                          <a:sym typeface="Open Sans Light"/>
                        </a:rPr>
                        <a:t>with well-separated and cohesive clusters among the three methods.</a:t>
                      </a:r>
                      <a:endParaRPr sz="11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Handles noise and detects clusters of various shapes.</a:t>
                      </a:r>
                      <a:endParaRPr sz="11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Struggles with varying densities, sensitive to parameters.</a:t>
                      </a:r>
                      <a:endParaRPr sz="1100">
                        <a:latin typeface="Open Sans Light"/>
                        <a:ea typeface="Open Sans Light"/>
                        <a:cs typeface="Open Sans Light"/>
                        <a:sym typeface="Open Sans Light"/>
                      </a:endParaRPr>
                    </a:p>
                  </a:txBody>
                  <a:tcPr marT="91425" marB="91425" marR="91425" marL="91425" anchor="ctr"/>
                </a:tc>
              </a:tr>
              <a:tr h="972750">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Mean Shift</a:t>
                      </a:r>
                      <a:endParaRPr>
                        <a:solidFill>
                          <a:schemeClr val="dk1"/>
                        </a:solidFill>
                        <a:latin typeface="Open Sans Light"/>
                        <a:ea typeface="Open Sans Light"/>
                        <a:cs typeface="Open Sans Light"/>
                        <a:sym typeface="Open Sans Light"/>
                      </a:endParaRPr>
                    </a:p>
                    <a:p>
                      <a:pPr indent="0" lvl="0" marL="0" rtl="0" algn="l">
                        <a:spcBef>
                          <a:spcPts val="600"/>
                        </a:spcBef>
                        <a:spcAft>
                          <a:spcPts val="0"/>
                        </a:spcAft>
                        <a:buNone/>
                      </a:pPr>
                      <a:r>
                        <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Clusters around data density peaks</a:t>
                      </a:r>
                      <a:endParaRPr sz="11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Also performed well with a silhouette score of </a:t>
                      </a:r>
                      <a:r>
                        <a:rPr b="1" lang="en" sz="1100">
                          <a:solidFill>
                            <a:schemeClr val="dk2"/>
                          </a:solidFill>
                          <a:latin typeface="Open Sans"/>
                          <a:ea typeface="Open Sans"/>
                          <a:cs typeface="Open Sans"/>
                          <a:sym typeface="Open Sans"/>
                        </a:rPr>
                        <a:t>0.831</a:t>
                      </a:r>
                      <a:r>
                        <a:rPr lang="en" sz="1100">
                          <a:solidFill>
                            <a:schemeClr val="dk2"/>
                          </a:solidFill>
                          <a:latin typeface="Open Sans Light"/>
                          <a:ea typeface="Open Sans Light"/>
                          <a:cs typeface="Open Sans Light"/>
                          <a:sym typeface="Open Sans Light"/>
                        </a:rPr>
                        <a:t>, but slightly less effective than DBSCAN in terms of clustering quality.</a:t>
                      </a:r>
                      <a:endParaRPr sz="1100">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No need to specify cluster count; effective with non-linear clusters.</a:t>
                      </a:r>
                      <a:endParaRPr sz="11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Computationally expensive, sensitive to bandwidth choice.</a:t>
                      </a:r>
                      <a:endParaRPr sz="1100">
                        <a:latin typeface="Open Sans Light"/>
                        <a:ea typeface="Open Sans Light"/>
                        <a:cs typeface="Open Sans Light"/>
                        <a:sym typeface="Open Sans Light"/>
                      </a:endParaRPr>
                    </a:p>
                  </a:txBody>
                  <a:tcPr marT="91425" marB="91425" marR="91425" marL="91425" anchor="ctr"/>
                </a:tc>
              </a:tr>
              <a:tr h="972750">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Agglomerative</a:t>
                      </a:r>
                      <a:endParaRPr>
                        <a:latin typeface="Open Sans Light"/>
                        <a:ea typeface="Open Sans Light"/>
                        <a:cs typeface="Open Sans Light"/>
                        <a:sym typeface="Open Sans Light"/>
                      </a:endParaRPr>
                    </a:p>
                    <a:p>
                      <a:pPr indent="0" lvl="0" marL="0" rtl="0" algn="l">
                        <a:spcBef>
                          <a:spcPts val="600"/>
                        </a:spcBef>
                        <a:spcAft>
                          <a:spcPts val="0"/>
                        </a:spcAft>
                        <a:buNone/>
                      </a:pPr>
                      <a:r>
                        <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Hierarchical merging based on proximity</a:t>
                      </a:r>
                      <a:endParaRPr sz="11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Resulted in the lowest silhouette score of </a:t>
                      </a:r>
                      <a:r>
                        <a:rPr b="1" lang="en" sz="1100">
                          <a:solidFill>
                            <a:schemeClr val="dk2"/>
                          </a:solidFill>
                          <a:latin typeface="Open Sans"/>
                          <a:ea typeface="Open Sans"/>
                          <a:cs typeface="Open Sans"/>
                          <a:sym typeface="Open Sans"/>
                        </a:rPr>
                        <a:t>0.474</a:t>
                      </a:r>
                      <a:r>
                        <a:rPr lang="en" sz="1100">
                          <a:solidFill>
                            <a:schemeClr val="dk2"/>
                          </a:solidFill>
                          <a:latin typeface="Open Sans Light"/>
                          <a:ea typeface="Open Sans Light"/>
                          <a:cs typeface="Open Sans Light"/>
                          <a:sym typeface="Open Sans Light"/>
                        </a:rPr>
                        <a:t>, meaning that clusters are not as well defined as DBSCAN and Mean Shift.</a:t>
                      </a:r>
                      <a:endParaRPr sz="11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Clear hierarchy, flexible linkage methods.</a:t>
                      </a:r>
                      <a:endParaRPr sz="11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100">
                          <a:solidFill>
                            <a:schemeClr val="dk2"/>
                          </a:solidFill>
                          <a:latin typeface="Open Sans Light"/>
                          <a:ea typeface="Open Sans Light"/>
                          <a:cs typeface="Open Sans Light"/>
                          <a:sym typeface="Open Sans Light"/>
                        </a:rPr>
                        <a:t>High time complexity, sensitive to noise and outliers.</a:t>
                      </a:r>
                      <a:endParaRPr sz="1100">
                        <a:latin typeface="Open Sans Light"/>
                        <a:ea typeface="Open Sans Light"/>
                        <a:cs typeface="Open Sans Light"/>
                        <a:sym typeface="Open Sans Light"/>
                      </a:endParaRPr>
                    </a:p>
                  </a:txBody>
                  <a:tcPr marT="91425" marB="91425" marR="91425" marL="91425"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43"/>
          <p:cNvSpPr txBox="1"/>
          <p:nvPr/>
        </p:nvSpPr>
        <p:spPr>
          <a:xfrm>
            <a:off x="311700" y="5393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Final Clustering Model Selection: DBSCAN</a:t>
            </a:r>
            <a:endParaRPr b="1" sz="2500">
              <a:solidFill>
                <a:srgbClr val="002D45"/>
              </a:solidFill>
              <a:latin typeface="Montserrat"/>
              <a:ea typeface="Montserrat"/>
              <a:cs typeface="Montserrat"/>
              <a:sym typeface="Montserrat"/>
            </a:endParaRPr>
          </a:p>
        </p:txBody>
      </p:sp>
      <p:sp>
        <p:nvSpPr>
          <p:cNvPr id="315" name="Google Shape;315;p43"/>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DBSCAN achieved the </a:t>
            </a:r>
            <a:r>
              <a:rPr b="1" lang="en">
                <a:solidFill>
                  <a:schemeClr val="dk2"/>
                </a:solidFill>
                <a:latin typeface="Open Sans"/>
                <a:ea typeface="Open Sans"/>
                <a:cs typeface="Open Sans"/>
                <a:sym typeface="Open Sans"/>
              </a:rPr>
              <a:t>highest silhouette score of 0.868</a:t>
            </a:r>
            <a:endParaRPr b="1">
              <a:solidFill>
                <a:schemeClr val="dk2"/>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DBSCAN is also </a:t>
            </a:r>
            <a:r>
              <a:rPr b="1" lang="en">
                <a:solidFill>
                  <a:schemeClr val="dk2"/>
                </a:solidFill>
                <a:latin typeface="Open Sans"/>
                <a:ea typeface="Open Sans"/>
                <a:cs typeface="Open Sans"/>
                <a:sym typeface="Open Sans"/>
              </a:rPr>
              <a:t>robust to noise</a:t>
            </a:r>
            <a:r>
              <a:rPr lang="en">
                <a:solidFill>
                  <a:schemeClr val="dk2"/>
                </a:solidFill>
                <a:latin typeface="Open Sans Light"/>
                <a:ea typeface="Open Sans Light"/>
                <a:cs typeface="Open Sans Light"/>
                <a:sym typeface="Open Sans Light"/>
              </a:rPr>
              <a:t>, which makes it suitable for datasets with varying densities</a:t>
            </a:r>
            <a:endParaRPr>
              <a:solidFill>
                <a:schemeClr val="dk2"/>
              </a:solidFill>
              <a:latin typeface="Open Sans Light"/>
              <a:ea typeface="Open Sans Light"/>
              <a:cs typeface="Open Sans Light"/>
              <a:sym typeface="Open Sans Light"/>
            </a:endParaRPr>
          </a:p>
          <a:p>
            <a:pPr indent="-317500" lvl="0" marL="457200" rtl="0" algn="l">
              <a:lnSpc>
                <a:spcPct val="15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The number of clusters identified by DBSCAN (excluding noise) is 294, with 695 data points labeled as noise (points that do not meet the density requirements to form a cluster)</a:t>
            </a:r>
            <a:endParaRPr>
              <a:solidFill>
                <a:schemeClr val="dk2"/>
              </a:solidFill>
              <a:latin typeface="Open Sans Light"/>
              <a:ea typeface="Open Sans Light"/>
              <a:cs typeface="Open Sans Light"/>
              <a:sym typeface="Open Sans Light"/>
            </a:endParaRPr>
          </a:p>
          <a:p>
            <a:pPr indent="0" lvl="0" marL="0" rtl="0" algn="l">
              <a:lnSpc>
                <a:spcPct val="150000"/>
              </a:lnSpc>
              <a:spcBef>
                <a:spcPts val="600"/>
              </a:spcBef>
              <a:spcAft>
                <a:spcPts val="600"/>
              </a:spcAft>
              <a:buNone/>
            </a:pPr>
            <a:r>
              <a:rPr lang="en">
                <a:solidFill>
                  <a:schemeClr val="dk2"/>
                </a:solidFill>
                <a:latin typeface="Open Sans Light"/>
                <a:ea typeface="Open Sans Light"/>
                <a:cs typeface="Open Sans Light"/>
                <a:sym typeface="Open Sans Light"/>
              </a:rPr>
              <a:t>* The primary metric used in this analysis is the </a:t>
            </a:r>
            <a:r>
              <a:rPr i="1" lang="en">
                <a:solidFill>
                  <a:schemeClr val="dk2"/>
                </a:solidFill>
                <a:latin typeface="Open Sans Light"/>
                <a:ea typeface="Open Sans Light"/>
                <a:cs typeface="Open Sans Light"/>
                <a:sym typeface="Open Sans Light"/>
              </a:rPr>
              <a:t>silhouette score</a:t>
            </a:r>
            <a:r>
              <a:rPr lang="en">
                <a:solidFill>
                  <a:schemeClr val="dk2"/>
                </a:solidFill>
                <a:latin typeface="Open Sans Light"/>
                <a:ea typeface="Open Sans Light"/>
                <a:cs typeface="Open Sans Light"/>
                <a:sym typeface="Open Sans Light"/>
              </a:rPr>
              <a:t> because it effectively measures how similar each point is to other points within the same cluster and how distinct or well-separated a cluster is from other clusters, ensuring cohesive and high-quality clusters.</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44"/>
          <p:cNvSpPr txBox="1"/>
          <p:nvPr/>
        </p:nvSpPr>
        <p:spPr>
          <a:xfrm>
            <a:off x="465100" y="5222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Profiling</a:t>
            </a:r>
            <a:endParaRPr b="1" sz="2500">
              <a:solidFill>
                <a:srgbClr val="002D45"/>
              </a:solidFill>
              <a:latin typeface="Montserrat"/>
              <a:ea typeface="Montserrat"/>
              <a:cs typeface="Montserrat"/>
              <a:sym typeface="Montserrat"/>
            </a:endParaRPr>
          </a:p>
        </p:txBody>
      </p:sp>
      <p:sp>
        <p:nvSpPr>
          <p:cNvPr id="321" name="Google Shape;321;p44"/>
          <p:cNvSpPr txBox="1"/>
          <p:nvPr/>
        </p:nvSpPr>
        <p:spPr>
          <a:xfrm>
            <a:off x="311700" y="1247150"/>
            <a:ext cx="5073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Merged datasets using geographic location:</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Temperature &amp; Weather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Cost of Living &amp; Personal Income</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Campus Crime Reports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100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Average expenses calculated using Average Consumer Unit Expenditure: </a:t>
            </a:r>
            <a:r>
              <a:rPr lang="en" u="sng">
                <a:solidFill>
                  <a:schemeClr val="hlink"/>
                </a:solidFill>
                <a:latin typeface="Open Sans Light"/>
                <a:ea typeface="Open Sans Light"/>
                <a:cs typeface="Open Sans Light"/>
                <a:sym typeface="Open Sans Light"/>
                <a:hlinkClick r:id="rId4"/>
              </a:rPr>
              <a:t>$77,280 per year</a:t>
            </a:r>
            <a:r>
              <a:rPr lang="en">
                <a:solidFill>
                  <a:schemeClr val="dk2"/>
                </a:solidFill>
                <a:latin typeface="Open Sans Light"/>
                <a:ea typeface="Open Sans Light"/>
                <a:cs typeface="Open Sans Light"/>
                <a:sym typeface="Open Sans Light"/>
              </a:rPr>
              <a:t>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100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Libraries/Tools used:</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Geopy: Geographic Calculations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Pandas/Numpy: Data Merging &amp; Distance Calculations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Folium: Interactive Map Visualization &amp; Profile→</a:t>
            </a:r>
            <a:endParaRPr>
              <a:solidFill>
                <a:schemeClr val="dk2"/>
              </a:solidFill>
              <a:latin typeface="Open Sans Light"/>
              <a:ea typeface="Open Sans Light"/>
              <a:cs typeface="Open Sans Light"/>
              <a:sym typeface="Open Sans Light"/>
            </a:endParaRPr>
          </a:p>
        </p:txBody>
      </p:sp>
      <p:pic>
        <p:nvPicPr>
          <p:cNvPr id="322" name="Google Shape;322;p44"/>
          <p:cNvPicPr preferRelativeResize="0"/>
          <p:nvPr/>
        </p:nvPicPr>
        <p:blipFill>
          <a:blip r:embed="rId5">
            <a:alphaModFix/>
          </a:blip>
          <a:stretch>
            <a:fillRect/>
          </a:stretch>
        </p:blipFill>
        <p:spPr>
          <a:xfrm>
            <a:off x="5461450" y="761125"/>
            <a:ext cx="3524250" cy="4133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Profiling continued</a:t>
            </a:r>
            <a:endParaRPr b="1" sz="2500">
              <a:solidFill>
                <a:srgbClr val="002D45"/>
              </a:solidFill>
              <a:latin typeface="Montserrat"/>
              <a:ea typeface="Montserrat"/>
              <a:cs typeface="Montserrat"/>
              <a:sym typeface="Montserrat"/>
            </a:endParaRPr>
          </a:p>
        </p:txBody>
      </p:sp>
      <p:sp>
        <p:nvSpPr>
          <p:cNvPr id="328" name="Google Shape;328;p45"/>
          <p:cNvSpPr txBox="1"/>
          <p:nvPr/>
        </p:nvSpPr>
        <p:spPr>
          <a:xfrm>
            <a:off x="232100" y="1077350"/>
            <a:ext cx="4520400" cy="349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Open Sans"/>
                <a:ea typeface="Open Sans"/>
                <a:cs typeface="Open Sans"/>
                <a:sym typeface="Open Sans"/>
              </a:rPr>
              <a:t>Why These Profiles?</a:t>
            </a:r>
            <a:endParaRPr b="1">
              <a:solidFill>
                <a:schemeClr val="dk2"/>
              </a:solidFill>
              <a:latin typeface="Open Sans"/>
              <a:ea typeface="Open Sans"/>
              <a:cs typeface="Open Sans"/>
              <a:sym typeface="Open Sans"/>
            </a:endParaRPr>
          </a:p>
          <a:p>
            <a:pPr indent="-317500" lvl="0" marL="457200" rtl="0" algn="l">
              <a:lnSpc>
                <a:spcPct val="115000"/>
              </a:lnSpc>
              <a:spcBef>
                <a:spcPts val="60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Seasonal Climate:</a:t>
            </a:r>
            <a:endParaRPr b="1">
              <a:solidFill>
                <a:schemeClr val="dk2"/>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Different weather across academic terms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Impacts commute and housing decisions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Economic Factors:</a:t>
            </a:r>
            <a:endParaRPr b="1">
              <a:solidFill>
                <a:schemeClr val="dk2"/>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Regional cost of living affects budget planning</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Local income levels can indicate job market strength</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Safety Analysis:</a:t>
            </a:r>
            <a:endParaRPr b="1">
              <a:solidFill>
                <a:schemeClr val="dk2"/>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Campus crime statistics </a:t>
            </a:r>
            <a:r>
              <a:rPr lang="en">
                <a:solidFill>
                  <a:schemeClr val="dk2"/>
                </a:solidFill>
                <a:latin typeface="Open Sans Light"/>
                <a:ea typeface="Open Sans Light"/>
                <a:cs typeface="Open Sans Light"/>
                <a:sym typeface="Open Sans Light"/>
              </a:rPr>
              <a:t>for informed decisions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H</a:t>
            </a:r>
            <a:r>
              <a:rPr lang="en">
                <a:solidFill>
                  <a:schemeClr val="dk2"/>
                </a:solidFill>
                <a:latin typeface="Open Sans Light"/>
                <a:ea typeface="Open Sans Light"/>
                <a:cs typeface="Open Sans Light"/>
                <a:sym typeface="Open Sans Light"/>
              </a:rPr>
              <a:t>elp</a:t>
            </a:r>
            <a:r>
              <a:rPr lang="en">
                <a:solidFill>
                  <a:schemeClr val="dk2"/>
                </a:solidFill>
                <a:latin typeface="Open Sans Light"/>
                <a:ea typeface="Open Sans Light"/>
                <a:cs typeface="Open Sans Light"/>
                <a:sym typeface="Open Sans Light"/>
              </a:rPr>
              <a:t>s</a:t>
            </a:r>
            <a:r>
              <a:rPr lang="en">
                <a:solidFill>
                  <a:schemeClr val="dk2"/>
                </a:solidFill>
                <a:latin typeface="Open Sans Light"/>
                <a:ea typeface="Open Sans Light"/>
                <a:cs typeface="Open Sans Light"/>
                <a:sym typeface="Open Sans Light"/>
              </a:rPr>
              <a:t> evaluate surrounding areas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Important for student/parent confidence</a:t>
            </a:r>
            <a:endParaRPr>
              <a:solidFill>
                <a:schemeClr val="dk2"/>
              </a:solidFill>
              <a:latin typeface="Open Sans Light"/>
              <a:ea typeface="Open Sans Light"/>
              <a:cs typeface="Open Sans Light"/>
              <a:sym typeface="Open Sans Light"/>
            </a:endParaRPr>
          </a:p>
        </p:txBody>
      </p:sp>
      <p:pic>
        <p:nvPicPr>
          <p:cNvPr id="329" name="Google Shape;329;p45"/>
          <p:cNvPicPr preferRelativeResize="0"/>
          <p:nvPr/>
        </p:nvPicPr>
        <p:blipFill rotWithShape="1">
          <a:blip r:embed="rId4">
            <a:alphaModFix/>
          </a:blip>
          <a:srcRect b="52624" l="52212" r="0" t="0"/>
          <a:stretch/>
        </p:blipFill>
        <p:spPr>
          <a:xfrm>
            <a:off x="4805425" y="905550"/>
            <a:ext cx="4274849" cy="3338551"/>
          </a:xfrm>
          <a:prstGeom prst="rect">
            <a:avLst/>
          </a:prstGeom>
          <a:noFill/>
          <a:ln>
            <a:noFill/>
          </a:ln>
        </p:spPr>
      </p:pic>
      <p:sp>
        <p:nvSpPr>
          <p:cNvPr id="330" name="Google Shape;330;p45"/>
          <p:cNvSpPr txBox="1"/>
          <p:nvPr/>
        </p:nvSpPr>
        <p:spPr>
          <a:xfrm>
            <a:off x="5208000" y="4141375"/>
            <a:ext cx="39360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winter              spring              summer             fall              </a:t>
            </a:r>
            <a:endParaRPr sz="1200">
              <a:solidFill>
                <a:schemeClr val="dk2"/>
              </a:solidFill>
            </a:endParaRPr>
          </a:p>
        </p:txBody>
      </p:sp>
      <p:sp>
        <p:nvSpPr>
          <p:cNvPr id="331" name="Google Shape;331;p45"/>
          <p:cNvSpPr txBox="1"/>
          <p:nvPr/>
        </p:nvSpPr>
        <p:spPr>
          <a:xfrm rot="-5400000">
            <a:off x="3255900" y="2559725"/>
            <a:ext cx="2837400" cy="20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Precipitation (mm)</a:t>
            </a:r>
            <a:endParaRPr sz="12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46"/>
          <p:cNvSpPr txBox="1"/>
          <p:nvPr/>
        </p:nvSpPr>
        <p:spPr>
          <a:xfrm>
            <a:off x="311700" y="4879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Insights and Key Findings</a:t>
            </a:r>
            <a:endParaRPr b="1" sz="2500">
              <a:solidFill>
                <a:srgbClr val="002D45"/>
              </a:solidFill>
              <a:latin typeface="Montserrat"/>
              <a:ea typeface="Montserrat"/>
              <a:cs typeface="Montserrat"/>
              <a:sym typeface="Montserrat"/>
            </a:endParaRPr>
          </a:p>
        </p:txBody>
      </p:sp>
      <p:sp>
        <p:nvSpPr>
          <p:cNvPr id="337" name="Google Shape;337;p46"/>
          <p:cNvSpPr txBox="1"/>
          <p:nvPr/>
        </p:nvSpPr>
        <p:spPr>
          <a:xfrm>
            <a:off x="311700" y="1123700"/>
            <a:ext cx="8520600" cy="489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2"/>
                </a:solidFill>
                <a:latin typeface="Open Sans"/>
                <a:ea typeface="Open Sans"/>
                <a:cs typeface="Open Sans"/>
                <a:sym typeface="Open Sans"/>
              </a:rPr>
              <a:t>Improved user experience by replacing manual filtering with intelligent cluster-based recommendations:</a:t>
            </a:r>
            <a:endParaRPr b="1">
              <a:solidFill>
                <a:schemeClr val="dk2"/>
              </a:solidFill>
              <a:latin typeface="Open Sans"/>
              <a:ea typeface="Open Sans"/>
              <a:cs typeface="Open Sans"/>
              <a:sym typeface="Open Sans"/>
            </a:endParaRPr>
          </a:p>
          <a:p>
            <a:pPr indent="-298450" lvl="0" marL="457200" rtl="0" algn="l">
              <a:lnSpc>
                <a:spcPct val="150000"/>
              </a:lnSpc>
              <a:spcBef>
                <a:spcPts val="1200"/>
              </a:spcBef>
              <a:spcAft>
                <a:spcPts val="0"/>
              </a:spcAft>
              <a:buClr>
                <a:schemeClr val="dk1"/>
              </a:buClr>
              <a:buSzPts val="1100"/>
              <a:buChar char="●"/>
            </a:pPr>
            <a:r>
              <a:rPr lang="en">
                <a:solidFill>
                  <a:schemeClr val="dk2"/>
                </a:solidFill>
                <a:latin typeface="Open Sans Light"/>
                <a:ea typeface="Open Sans Light"/>
                <a:cs typeface="Open Sans Light"/>
                <a:sym typeface="Open Sans Light"/>
              </a:rPr>
              <a:t>Used DBSCAN (0.868 silhouette score) to achieve 294 clusters reflecting student mobility patterns.</a:t>
            </a:r>
            <a:endParaRPr>
              <a:solidFill>
                <a:schemeClr val="dk2"/>
              </a:solidFill>
              <a:latin typeface="Open Sans Light"/>
              <a:ea typeface="Open Sans Light"/>
              <a:cs typeface="Open Sans Light"/>
              <a:sym typeface="Open Sans Light"/>
            </a:endParaRPr>
          </a:p>
          <a:p>
            <a:pPr indent="-298450" lvl="0" marL="457200" rtl="0" algn="l">
              <a:lnSpc>
                <a:spcPct val="150000"/>
              </a:lnSpc>
              <a:spcBef>
                <a:spcPts val="0"/>
              </a:spcBef>
              <a:spcAft>
                <a:spcPts val="0"/>
              </a:spcAft>
              <a:buClr>
                <a:schemeClr val="dk1"/>
              </a:buClr>
              <a:buSzPts val="1100"/>
              <a:buChar char="●"/>
            </a:pPr>
            <a:r>
              <a:rPr lang="en">
                <a:solidFill>
                  <a:schemeClr val="dk2"/>
                </a:solidFill>
                <a:latin typeface="Open Sans Light"/>
                <a:ea typeface="Open Sans Light"/>
                <a:cs typeface="Open Sans Light"/>
                <a:sym typeface="Open Sans Light"/>
              </a:rPr>
              <a:t>Considered commuter proximity instead of strict city boundaries.</a:t>
            </a:r>
            <a:endParaRPr>
              <a:solidFill>
                <a:schemeClr val="dk2"/>
              </a:solidFill>
              <a:latin typeface="Open Sans Light"/>
              <a:ea typeface="Open Sans Light"/>
              <a:cs typeface="Open Sans Light"/>
              <a:sym typeface="Open Sans Light"/>
            </a:endParaRPr>
          </a:p>
          <a:p>
            <a:pPr indent="-298450" lvl="0" marL="457200" rtl="0" algn="l">
              <a:lnSpc>
                <a:spcPct val="150000"/>
              </a:lnSpc>
              <a:spcBef>
                <a:spcPts val="0"/>
              </a:spcBef>
              <a:spcAft>
                <a:spcPts val="0"/>
              </a:spcAft>
              <a:buClr>
                <a:schemeClr val="dk1"/>
              </a:buClr>
              <a:buSzPts val="1100"/>
              <a:buChar char="●"/>
            </a:pPr>
            <a:r>
              <a:rPr lang="en">
                <a:solidFill>
                  <a:schemeClr val="dk2"/>
                </a:solidFill>
                <a:latin typeface="Open Sans Light"/>
                <a:ea typeface="Open Sans Light"/>
                <a:cs typeface="Open Sans Light"/>
                <a:sym typeface="Open Sans Light"/>
              </a:rPr>
              <a:t>Combined data sources to profile areas by housing affordability, climate, safety, and network access.</a:t>
            </a:r>
            <a:endParaRPr>
              <a:solidFill>
                <a:schemeClr val="dk2"/>
              </a:solidFill>
              <a:latin typeface="Open Sans Light"/>
              <a:ea typeface="Open Sans Light"/>
              <a:cs typeface="Open Sans Light"/>
              <a:sym typeface="Open Sans Light"/>
            </a:endParaRPr>
          </a:p>
          <a:p>
            <a:pPr indent="-298450" lvl="0" marL="457200" rtl="0" algn="l">
              <a:lnSpc>
                <a:spcPct val="150000"/>
              </a:lnSpc>
              <a:spcBef>
                <a:spcPts val="0"/>
              </a:spcBef>
              <a:spcAft>
                <a:spcPts val="0"/>
              </a:spcAft>
              <a:buClr>
                <a:schemeClr val="dk1"/>
              </a:buClr>
              <a:buSzPts val="1100"/>
              <a:buChar char="●"/>
            </a:pPr>
            <a:r>
              <a:rPr lang="en">
                <a:solidFill>
                  <a:schemeClr val="dk2"/>
                </a:solidFill>
                <a:latin typeface="Open Sans Light"/>
                <a:ea typeface="Open Sans Light"/>
                <a:cs typeface="Open Sans Light"/>
                <a:sym typeface="Open Sans Light"/>
              </a:rPr>
              <a:t>Enabled informed decisions for international students.</a:t>
            </a:r>
            <a:endParaRPr>
              <a:solidFill>
                <a:schemeClr val="dk2"/>
              </a:solidFill>
              <a:latin typeface="Open Sans Light"/>
              <a:ea typeface="Open Sans Light"/>
              <a:cs typeface="Open Sans Light"/>
              <a:sym typeface="Open Sans Light"/>
            </a:endParaRPr>
          </a:p>
          <a:p>
            <a:pPr indent="-298450" lvl="0" marL="457200" rtl="0" algn="l">
              <a:lnSpc>
                <a:spcPct val="150000"/>
              </a:lnSpc>
              <a:spcBef>
                <a:spcPts val="0"/>
              </a:spcBef>
              <a:spcAft>
                <a:spcPts val="0"/>
              </a:spcAft>
              <a:buClr>
                <a:schemeClr val="dk1"/>
              </a:buClr>
              <a:buSzPts val="1100"/>
              <a:buChar char="●"/>
            </a:pPr>
            <a:r>
              <a:rPr lang="en">
                <a:solidFill>
                  <a:schemeClr val="dk2"/>
                </a:solidFill>
                <a:latin typeface="Open Sans Light"/>
                <a:ea typeface="Open Sans Light"/>
                <a:cs typeface="Open Sans Light"/>
                <a:sym typeface="Open Sans Light"/>
              </a:rPr>
              <a:t>Established a foundation for automated, preference-based student matching to avoid manual research and navigating complex city boundaries.</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47"/>
          <p:cNvSpPr txBox="1"/>
          <p:nvPr/>
        </p:nvSpPr>
        <p:spPr>
          <a:xfrm>
            <a:off x="311700" y="905250"/>
            <a:ext cx="74268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Final Thoughts</a:t>
            </a:r>
            <a:endParaRPr b="1" sz="2800">
              <a:solidFill>
                <a:srgbClr val="002D45"/>
              </a:solidFill>
              <a:latin typeface="Montserrat"/>
              <a:ea typeface="Montserrat"/>
              <a:cs typeface="Montserrat"/>
              <a:sym typeface="Montserrat"/>
            </a:endParaRPr>
          </a:p>
        </p:txBody>
      </p:sp>
      <p:pic>
        <p:nvPicPr>
          <p:cNvPr id="343" name="Google Shape;343;p47"/>
          <p:cNvPicPr preferRelativeResize="0"/>
          <p:nvPr/>
        </p:nvPicPr>
        <p:blipFill>
          <a:blip r:embed="rId4">
            <a:alphaModFix/>
          </a:blip>
          <a:stretch>
            <a:fillRect/>
          </a:stretch>
        </p:blipFill>
        <p:spPr>
          <a:xfrm>
            <a:off x="422896" y="788700"/>
            <a:ext cx="5912148" cy="33783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48"/>
          <p:cNvSpPr txBox="1"/>
          <p:nvPr/>
        </p:nvSpPr>
        <p:spPr>
          <a:xfrm>
            <a:off x="311700" y="6055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What We Learned</a:t>
            </a:r>
            <a:endParaRPr b="1" sz="2500">
              <a:solidFill>
                <a:srgbClr val="002D45"/>
              </a:solidFill>
              <a:latin typeface="Montserrat"/>
              <a:ea typeface="Montserrat"/>
              <a:cs typeface="Montserrat"/>
              <a:sym typeface="Montserrat"/>
            </a:endParaRPr>
          </a:p>
        </p:txBody>
      </p:sp>
      <p:sp>
        <p:nvSpPr>
          <p:cNvPr id="349" name="Google Shape;349;p48"/>
          <p:cNvSpPr txBox="1"/>
          <p:nvPr/>
        </p:nvSpPr>
        <p:spPr>
          <a:xfrm>
            <a:off x="311700" y="1277300"/>
            <a:ext cx="8520600" cy="3492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595959"/>
              </a:buClr>
              <a:buSzPts val="1400"/>
              <a:buChar char="●"/>
            </a:pPr>
            <a:r>
              <a:rPr b="1" lang="en">
                <a:solidFill>
                  <a:srgbClr val="595959"/>
                </a:solidFill>
                <a:latin typeface="Open Sans"/>
                <a:ea typeface="Open Sans"/>
                <a:cs typeface="Open Sans"/>
                <a:sym typeface="Open Sans"/>
              </a:rPr>
              <a:t>Technical Skills &amp; Takeaways</a:t>
            </a:r>
            <a:r>
              <a:rPr lang="en">
                <a:solidFill>
                  <a:srgbClr val="595959"/>
                </a:solidFill>
                <a:latin typeface="Open Sans Light"/>
                <a:ea typeface="Open Sans Light"/>
                <a:cs typeface="Open Sans Light"/>
                <a:sym typeface="Open Sans Light"/>
              </a:rPr>
              <a:t>:</a:t>
            </a:r>
            <a:endParaRPr>
              <a:solidFill>
                <a:srgbClr val="595959"/>
              </a:solidFill>
              <a:latin typeface="Open Sans Light"/>
              <a:ea typeface="Open Sans Light"/>
              <a:cs typeface="Open Sans Light"/>
              <a:sym typeface="Open Sans Light"/>
            </a:endParaRPr>
          </a:p>
          <a:p>
            <a:pPr indent="-317500" lvl="1" marL="914400" rtl="0" algn="l">
              <a:lnSpc>
                <a:spcPct val="150000"/>
              </a:lnSpc>
              <a:spcBef>
                <a:spcPts val="1000"/>
              </a:spcBef>
              <a:spcAft>
                <a:spcPts val="0"/>
              </a:spcAft>
              <a:buClr>
                <a:srgbClr val="595959"/>
              </a:buClr>
              <a:buSzPts val="1400"/>
              <a:buChar char="○"/>
            </a:pPr>
            <a:r>
              <a:rPr lang="en">
                <a:solidFill>
                  <a:srgbClr val="595959"/>
                </a:solidFill>
                <a:latin typeface="Open Sans Light"/>
                <a:ea typeface="Open Sans Light"/>
                <a:cs typeface="Open Sans Light"/>
                <a:sym typeface="Open Sans Light"/>
              </a:rPr>
              <a:t>Real data needs heavy cleaning unlike neat academic datasets</a:t>
            </a:r>
            <a:endParaRPr>
              <a:solidFill>
                <a:srgbClr val="595959"/>
              </a:solidFill>
              <a:latin typeface="Open Sans Light"/>
              <a:ea typeface="Open Sans Light"/>
              <a:cs typeface="Open Sans Light"/>
              <a:sym typeface="Open Sans Light"/>
            </a:endParaRPr>
          </a:p>
          <a:p>
            <a:pPr indent="-317500" lvl="1" marL="914400" rtl="0" algn="l">
              <a:lnSpc>
                <a:spcPct val="150000"/>
              </a:lnSpc>
              <a:spcBef>
                <a:spcPts val="0"/>
              </a:spcBef>
              <a:spcAft>
                <a:spcPts val="0"/>
              </a:spcAft>
              <a:buClr>
                <a:srgbClr val="595959"/>
              </a:buClr>
              <a:buSzPts val="1400"/>
              <a:buFont typeface="Open Sans Light"/>
              <a:buChar char="○"/>
            </a:pPr>
            <a:r>
              <a:rPr lang="en">
                <a:solidFill>
                  <a:srgbClr val="595959"/>
                </a:solidFill>
                <a:latin typeface="Open Sans Light"/>
                <a:ea typeface="Open Sans Light"/>
                <a:cs typeface="Open Sans Light"/>
                <a:sym typeface="Open Sans Light"/>
              </a:rPr>
              <a:t>Clustering models, different Python libraries, profiling</a:t>
            </a:r>
            <a:endParaRPr>
              <a:solidFill>
                <a:srgbClr val="595959"/>
              </a:solidFill>
              <a:latin typeface="Open Sans Light"/>
              <a:ea typeface="Open Sans Light"/>
              <a:cs typeface="Open Sans Light"/>
              <a:sym typeface="Open Sans Light"/>
            </a:endParaRPr>
          </a:p>
          <a:p>
            <a:pPr indent="-317500" lvl="1" marL="914400" rtl="0" algn="l">
              <a:lnSpc>
                <a:spcPct val="150000"/>
              </a:lnSpc>
              <a:spcBef>
                <a:spcPts val="0"/>
              </a:spcBef>
              <a:spcAft>
                <a:spcPts val="0"/>
              </a:spcAft>
              <a:buClr>
                <a:srgbClr val="595959"/>
              </a:buClr>
              <a:buSzPts val="1400"/>
              <a:buChar char="○"/>
            </a:pPr>
            <a:r>
              <a:rPr lang="en">
                <a:solidFill>
                  <a:srgbClr val="595959"/>
                </a:solidFill>
                <a:latin typeface="Open Sans Light"/>
                <a:ea typeface="Open Sans Light"/>
                <a:cs typeface="Open Sans Light"/>
                <a:sym typeface="Open Sans Light"/>
              </a:rPr>
              <a:t>Patient data exploration helps align with business goals</a:t>
            </a:r>
            <a:endParaRPr>
              <a:solidFill>
                <a:srgbClr val="595959"/>
              </a:solidFill>
              <a:latin typeface="Open Sans Light"/>
              <a:ea typeface="Open Sans Light"/>
              <a:cs typeface="Open Sans Light"/>
              <a:sym typeface="Open Sans Light"/>
            </a:endParaRPr>
          </a:p>
          <a:p>
            <a:pPr indent="-317500" lvl="0" marL="457200" rtl="0" algn="l">
              <a:lnSpc>
                <a:spcPct val="150000"/>
              </a:lnSpc>
              <a:spcBef>
                <a:spcPts val="0"/>
              </a:spcBef>
              <a:spcAft>
                <a:spcPts val="0"/>
              </a:spcAft>
              <a:buClr>
                <a:srgbClr val="595959"/>
              </a:buClr>
              <a:buSzPts val="1400"/>
              <a:buChar char="●"/>
            </a:pPr>
            <a:r>
              <a:rPr b="1" lang="en">
                <a:solidFill>
                  <a:srgbClr val="595959"/>
                </a:solidFill>
                <a:latin typeface="Open Sans"/>
                <a:ea typeface="Open Sans"/>
                <a:cs typeface="Open Sans"/>
                <a:sym typeface="Open Sans"/>
              </a:rPr>
              <a:t>Other Takeaways</a:t>
            </a:r>
            <a:r>
              <a:rPr lang="en">
                <a:solidFill>
                  <a:srgbClr val="595959"/>
                </a:solidFill>
                <a:latin typeface="Open Sans Light"/>
                <a:ea typeface="Open Sans Light"/>
                <a:cs typeface="Open Sans Light"/>
                <a:sym typeface="Open Sans Light"/>
              </a:rPr>
              <a:t>: </a:t>
            </a:r>
            <a:endParaRPr>
              <a:solidFill>
                <a:srgbClr val="595959"/>
              </a:solidFill>
              <a:latin typeface="Open Sans Light"/>
              <a:ea typeface="Open Sans Light"/>
              <a:cs typeface="Open Sans Light"/>
              <a:sym typeface="Open Sans Light"/>
            </a:endParaRPr>
          </a:p>
          <a:p>
            <a:pPr indent="-317500" lvl="1" marL="914400" rtl="0" algn="l">
              <a:lnSpc>
                <a:spcPct val="150000"/>
              </a:lnSpc>
              <a:spcBef>
                <a:spcPts val="1000"/>
              </a:spcBef>
              <a:spcAft>
                <a:spcPts val="0"/>
              </a:spcAft>
              <a:buClr>
                <a:srgbClr val="595959"/>
              </a:buClr>
              <a:buSzPts val="1400"/>
              <a:buChar char="○"/>
            </a:pPr>
            <a:r>
              <a:rPr lang="en">
                <a:solidFill>
                  <a:srgbClr val="595959"/>
                </a:solidFill>
                <a:latin typeface="Open Sans Light"/>
                <a:ea typeface="Open Sans Light"/>
                <a:cs typeface="Open Sans Light"/>
                <a:sym typeface="Open Sans Light"/>
              </a:rPr>
              <a:t>Team collaboration taught us communication and conflict management</a:t>
            </a:r>
            <a:endParaRPr>
              <a:solidFill>
                <a:srgbClr val="595959"/>
              </a:solidFill>
              <a:latin typeface="Open Sans Light"/>
              <a:ea typeface="Open Sans Light"/>
              <a:cs typeface="Open Sans Light"/>
              <a:sym typeface="Open Sans Light"/>
            </a:endParaRPr>
          </a:p>
          <a:p>
            <a:pPr indent="-317500" lvl="1" marL="914400" rtl="0" algn="l">
              <a:lnSpc>
                <a:spcPct val="150000"/>
              </a:lnSpc>
              <a:spcBef>
                <a:spcPts val="0"/>
              </a:spcBef>
              <a:spcAft>
                <a:spcPts val="0"/>
              </a:spcAft>
              <a:buClr>
                <a:srgbClr val="595959"/>
              </a:buClr>
              <a:buSzPts val="1400"/>
              <a:buChar char="○"/>
            </a:pPr>
            <a:r>
              <a:rPr lang="en">
                <a:solidFill>
                  <a:srgbClr val="595959"/>
                </a:solidFill>
                <a:latin typeface="Open Sans Light"/>
                <a:ea typeface="Open Sans Light"/>
                <a:cs typeface="Open Sans Light"/>
                <a:sym typeface="Open Sans Light"/>
              </a:rPr>
              <a:t>We learned to balance tasks, deadlines and team accountability</a:t>
            </a:r>
            <a:endParaRPr>
              <a:solidFill>
                <a:srgbClr val="595959"/>
              </a:solidFill>
              <a:latin typeface="Open Sans Light"/>
              <a:ea typeface="Open Sans Light"/>
              <a:cs typeface="Open Sans Light"/>
              <a:sym typeface="Open Sans Light"/>
            </a:endParaRPr>
          </a:p>
          <a:p>
            <a:pPr indent="-317500" lvl="1" marL="914400" rtl="0" algn="l">
              <a:lnSpc>
                <a:spcPct val="150000"/>
              </a:lnSpc>
              <a:spcBef>
                <a:spcPts val="0"/>
              </a:spcBef>
              <a:spcAft>
                <a:spcPts val="0"/>
              </a:spcAft>
              <a:buClr>
                <a:srgbClr val="595959"/>
              </a:buClr>
              <a:buSzPts val="1400"/>
              <a:buChar char="○"/>
            </a:pPr>
            <a:r>
              <a:rPr lang="en">
                <a:solidFill>
                  <a:srgbClr val="595959"/>
                </a:solidFill>
                <a:latin typeface="Open Sans Light"/>
                <a:ea typeface="Open Sans Light"/>
                <a:cs typeface="Open Sans Light"/>
                <a:sym typeface="Open Sans Light"/>
              </a:rPr>
              <a:t>Staying flexible and open to feedback improved our problem-solving</a:t>
            </a:r>
            <a:endParaRPr>
              <a:solidFill>
                <a:srgbClr val="595959"/>
              </a:solidFill>
              <a:latin typeface="Open Sans Light"/>
              <a:ea typeface="Open Sans Light"/>
              <a:cs typeface="Open Sans Light"/>
              <a:sym typeface="Open Sans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49"/>
          <p:cNvSpPr txBox="1"/>
          <p:nvPr/>
        </p:nvSpPr>
        <p:spPr>
          <a:xfrm>
            <a:off x="457450" y="721750"/>
            <a:ext cx="7497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2D45"/>
                </a:solidFill>
                <a:latin typeface="Montserrat"/>
                <a:ea typeface="Montserrat"/>
                <a:cs typeface="Montserrat"/>
                <a:sym typeface="Montserrat"/>
              </a:rPr>
              <a:t>Potential Next Steps</a:t>
            </a:r>
            <a:endParaRPr b="1" sz="2500">
              <a:solidFill>
                <a:srgbClr val="002D45"/>
              </a:solidFill>
              <a:latin typeface="Montserrat"/>
              <a:ea typeface="Montserrat"/>
              <a:cs typeface="Montserrat"/>
              <a:sym typeface="Montserrat"/>
            </a:endParaRPr>
          </a:p>
        </p:txBody>
      </p:sp>
      <p:sp>
        <p:nvSpPr>
          <p:cNvPr id="355" name="Google Shape;355;p49"/>
          <p:cNvSpPr txBox="1"/>
          <p:nvPr/>
        </p:nvSpPr>
        <p:spPr>
          <a:xfrm>
            <a:off x="311700" y="1210075"/>
            <a:ext cx="8520600" cy="28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2"/>
              </a:solidFill>
              <a:latin typeface="Open Sans Light"/>
              <a:ea typeface="Open Sans Light"/>
              <a:cs typeface="Open Sans Light"/>
              <a:sym typeface="Open Sans Light"/>
            </a:endParaRPr>
          </a:p>
          <a:p>
            <a:pPr indent="-304800" lvl="0" marL="457200" rtl="0" algn="l">
              <a:lnSpc>
                <a:spcPct val="115000"/>
              </a:lnSpc>
              <a:spcBef>
                <a:spcPts val="100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Build preference-based matching system for personalized recommendations</a:t>
            </a:r>
            <a:endParaRPr sz="1200">
              <a:solidFill>
                <a:schemeClr val="dk2"/>
              </a:solidFill>
              <a:latin typeface="Open Sans Light"/>
              <a:ea typeface="Open Sans Light"/>
              <a:cs typeface="Open Sans Light"/>
              <a:sym typeface="Open Sans Light"/>
            </a:endParaRPr>
          </a:p>
          <a:p>
            <a:pPr indent="-304800" lvl="0" marL="457200" rtl="0" algn="l">
              <a:lnSpc>
                <a:spcPct val="115000"/>
              </a:lnSpc>
              <a:spcBef>
                <a:spcPts val="100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Develop automated pipeline for real-time cluster data updates</a:t>
            </a:r>
            <a:endParaRPr sz="1200">
              <a:solidFill>
                <a:schemeClr val="dk2"/>
              </a:solidFill>
              <a:latin typeface="Open Sans Light"/>
              <a:ea typeface="Open Sans Light"/>
              <a:cs typeface="Open Sans Light"/>
              <a:sym typeface="Open Sans Light"/>
            </a:endParaRPr>
          </a:p>
          <a:p>
            <a:pPr indent="-304800" lvl="0" marL="457200" rtl="0" algn="l">
              <a:lnSpc>
                <a:spcPct val="115000"/>
              </a:lnSpc>
              <a:spcBef>
                <a:spcPts val="100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Expand cluster profiles with detailed cost, climate, and safety metrics</a:t>
            </a:r>
            <a:endParaRPr sz="1200">
              <a:solidFill>
                <a:schemeClr val="dk2"/>
              </a:solidFill>
              <a:latin typeface="Open Sans Light"/>
              <a:ea typeface="Open Sans Light"/>
              <a:cs typeface="Open Sans Light"/>
              <a:sym typeface="Open Sans Light"/>
            </a:endParaRPr>
          </a:p>
          <a:p>
            <a:pPr indent="-304800" lvl="0" marL="457200" rtl="0" algn="l">
              <a:lnSpc>
                <a:spcPct val="115000"/>
              </a:lnSpc>
              <a:spcBef>
                <a:spcPts val="100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Add employment rates and job opportunities for each academic major in cluster regions</a:t>
            </a:r>
            <a:endParaRPr sz="1200">
              <a:solidFill>
                <a:schemeClr val="dk2"/>
              </a:solidFill>
              <a:latin typeface="Open Sans Light"/>
              <a:ea typeface="Open Sans Light"/>
              <a:cs typeface="Open Sans Light"/>
              <a:sym typeface="Open Sans Light"/>
            </a:endParaRPr>
          </a:p>
          <a:p>
            <a:pPr indent="-304800" lvl="0" marL="457200" rtl="0" algn="l">
              <a:lnSpc>
                <a:spcPct val="115000"/>
              </a:lnSpc>
              <a:spcBef>
                <a:spcPts val="1000"/>
              </a:spcBef>
              <a:spcAft>
                <a:spcPts val="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Provide insights into dominant industries or sectors within each region, aligning academic majors with local job markets.</a:t>
            </a:r>
            <a:endParaRPr sz="1200">
              <a:solidFill>
                <a:schemeClr val="dk2"/>
              </a:solidFill>
              <a:latin typeface="Open Sans Light"/>
              <a:ea typeface="Open Sans Light"/>
              <a:cs typeface="Open Sans Light"/>
              <a:sym typeface="Open Sans Light"/>
            </a:endParaRPr>
          </a:p>
          <a:p>
            <a:pPr indent="-304800" lvl="0" marL="457200" rtl="0" algn="l">
              <a:lnSpc>
                <a:spcPct val="115000"/>
              </a:lnSpc>
              <a:spcBef>
                <a:spcPts val="1000"/>
              </a:spcBef>
              <a:spcAft>
                <a:spcPts val="1000"/>
              </a:spcAft>
              <a:buClr>
                <a:schemeClr val="dk2"/>
              </a:buClr>
              <a:buSzPts val="1200"/>
              <a:buFont typeface="Open Sans Light"/>
              <a:buChar char="●"/>
            </a:pPr>
            <a:r>
              <a:rPr lang="en" sz="1200">
                <a:solidFill>
                  <a:schemeClr val="dk2"/>
                </a:solidFill>
                <a:latin typeface="Open Sans Light"/>
                <a:ea typeface="Open Sans Light"/>
                <a:cs typeface="Open Sans Light"/>
                <a:sym typeface="Open Sans Light"/>
              </a:rPr>
              <a:t>Provide data on scholarships, grants, and other funding opportunities specific to universities and clusters</a:t>
            </a:r>
            <a:endParaRPr sz="1200">
              <a:solidFill>
                <a:schemeClr val="dk2"/>
              </a:solidFill>
              <a:latin typeface="Open Sans Light"/>
              <a:ea typeface="Open Sans Light"/>
              <a:cs typeface="Open Sans Light"/>
              <a:sym typeface="Open Sans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50"/>
          <p:cNvSpPr txBox="1"/>
          <p:nvPr/>
        </p:nvSpPr>
        <p:spPr>
          <a:xfrm>
            <a:off x="808900" y="905250"/>
            <a:ext cx="7426800" cy="404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2000">
                <a:solidFill>
                  <a:srgbClr val="002D45"/>
                </a:solidFill>
                <a:latin typeface="Montserrat"/>
                <a:ea typeface="Montserrat"/>
                <a:cs typeface="Montserrat"/>
                <a:sym typeface="Montserrat"/>
              </a:rPr>
              <a:t>We are incredibly grateful to </a:t>
            </a:r>
            <a:r>
              <a:rPr b="1" lang="en" sz="2000">
                <a:solidFill>
                  <a:srgbClr val="002D45"/>
                </a:solidFill>
                <a:latin typeface="Montserrat"/>
                <a:ea typeface="Montserrat"/>
                <a:cs typeface="Montserrat"/>
                <a:sym typeface="Montserrat"/>
              </a:rPr>
              <a:t>Abhi Medikonduri</a:t>
            </a:r>
            <a:r>
              <a:rPr lang="en" sz="2000">
                <a:solidFill>
                  <a:srgbClr val="002D45"/>
                </a:solidFill>
                <a:latin typeface="Montserrat"/>
                <a:ea typeface="Montserrat"/>
                <a:cs typeface="Montserrat"/>
                <a:sym typeface="Montserrat"/>
              </a:rPr>
              <a:t> for his visionary leadership as </a:t>
            </a:r>
            <a:r>
              <a:rPr lang="en" sz="2000">
                <a:solidFill>
                  <a:srgbClr val="002D45"/>
                </a:solidFill>
                <a:latin typeface="Montserrat"/>
                <a:ea typeface="Montserrat"/>
                <a:cs typeface="Montserrat"/>
                <a:sym typeface="Montserrat"/>
              </a:rPr>
              <a:t>the</a:t>
            </a:r>
            <a:r>
              <a:rPr lang="en" sz="2000">
                <a:solidFill>
                  <a:srgbClr val="002D45"/>
                </a:solidFill>
                <a:latin typeface="Montserrat"/>
                <a:ea typeface="Montserrat"/>
                <a:cs typeface="Montserrat"/>
                <a:sym typeface="Montserrat"/>
              </a:rPr>
              <a:t> CEO of Saciva, which has greatly inspired and supported our team, and to </a:t>
            </a:r>
            <a:r>
              <a:rPr b="1" lang="en" sz="2000">
                <a:solidFill>
                  <a:srgbClr val="002D45"/>
                </a:solidFill>
                <a:latin typeface="Montserrat"/>
                <a:ea typeface="Montserrat"/>
                <a:cs typeface="Montserrat"/>
                <a:sym typeface="Montserrat"/>
              </a:rPr>
              <a:t>Dominic Diaz</a:t>
            </a:r>
            <a:r>
              <a:rPr lang="en" sz="2000">
                <a:solidFill>
                  <a:srgbClr val="002D45"/>
                </a:solidFill>
                <a:latin typeface="Montserrat"/>
                <a:ea typeface="Montserrat"/>
                <a:cs typeface="Montserrat"/>
                <a:sym typeface="Montserrat"/>
              </a:rPr>
              <a:t> for his invaluable guidance and expertise as our Fall Studio TA throughout this project.</a:t>
            </a:r>
            <a:endParaRPr b="1" sz="2800">
              <a:solidFill>
                <a:srgbClr val="002D45"/>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51"/>
          <p:cNvSpPr txBox="1"/>
          <p:nvPr/>
        </p:nvSpPr>
        <p:spPr>
          <a:xfrm>
            <a:off x="301175" y="2578825"/>
            <a:ext cx="85368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Thank you! </a:t>
            </a:r>
            <a:endParaRPr b="1" sz="4800">
              <a:solidFill>
                <a:srgbClr val="C1F4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Any feedback/q</a:t>
            </a:r>
            <a:r>
              <a:rPr b="1" lang="en" sz="4800">
                <a:solidFill>
                  <a:srgbClr val="C1F400"/>
                </a:solidFill>
                <a:latin typeface="Montserrat"/>
                <a:ea typeface="Montserrat"/>
                <a:cs typeface="Montserrat"/>
                <a:sym typeface="Montserrat"/>
              </a:rPr>
              <a:t>uestions?</a:t>
            </a:r>
            <a:endParaRPr b="1" i="0" sz="4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6"/>
          <p:cNvSpPr txBox="1"/>
          <p:nvPr/>
        </p:nvSpPr>
        <p:spPr>
          <a:xfrm>
            <a:off x="561525" y="6815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2D45"/>
                </a:solidFill>
                <a:latin typeface="Montserrat"/>
                <a:ea typeface="Montserrat"/>
                <a:cs typeface="Montserrat"/>
                <a:sym typeface="Montserrat"/>
              </a:rPr>
              <a:t>AI Studio </a:t>
            </a:r>
            <a:r>
              <a:rPr b="1" lang="en" sz="2400">
                <a:solidFill>
                  <a:srgbClr val="002D45"/>
                </a:solidFill>
                <a:latin typeface="Montserrat"/>
                <a:ea typeface="Montserrat"/>
                <a:cs typeface="Montserrat"/>
                <a:sym typeface="Montserrat"/>
              </a:rPr>
              <a:t>Teaching Assistant </a:t>
            </a:r>
            <a:r>
              <a:rPr b="1" lang="en" sz="2400">
                <a:solidFill>
                  <a:srgbClr val="002D45"/>
                </a:solidFill>
                <a:latin typeface="Montserrat"/>
                <a:ea typeface="Montserrat"/>
                <a:cs typeface="Montserrat"/>
                <a:sym typeface="Montserrat"/>
              </a:rPr>
              <a:t>&amp; </a:t>
            </a:r>
            <a:r>
              <a:rPr b="1" lang="en" sz="2400">
                <a:solidFill>
                  <a:srgbClr val="002D45"/>
                </a:solidFill>
                <a:latin typeface="Montserrat"/>
                <a:ea typeface="Montserrat"/>
                <a:cs typeface="Montserrat"/>
                <a:sym typeface="Montserrat"/>
              </a:rPr>
              <a:t>Challenge </a:t>
            </a:r>
            <a:r>
              <a:rPr b="1" lang="en" sz="2400">
                <a:solidFill>
                  <a:srgbClr val="002D45"/>
                </a:solidFill>
                <a:latin typeface="Montserrat"/>
                <a:ea typeface="Montserrat"/>
                <a:cs typeface="Montserrat"/>
                <a:sym typeface="Montserrat"/>
              </a:rPr>
              <a:t>Advisor</a:t>
            </a:r>
            <a:endParaRPr b="1" sz="2400">
              <a:solidFill>
                <a:srgbClr val="002D45"/>
              </a:solidFill>
              <a:latin typeface="Montserrat"/>
              <a:ea typeface="Montserrat"/>
              <a:cs typeface="Montserrat"/>
              <a:sym typeface="Montserrat"/>
            </a:endParaRPr>
          </a:p>
          <a:p>
            <a:pPr indent="0" lvl="0" marL="4572000" rtl="0" algn="l">
              <a:spcBef>
                <a:spcPts val="0"/>
              </a:spcBef>
              <a:spcAft>
                <a:spcPts val="0"/>
              </a:spcAft>
              <a:buNone/>
            </a:pPr>
            <a:r>
              <a:t/>
            </a:r>
            <a:endParaRPr b="1" sz="2400">
              <a:solidFill>
                <a:srgbClr val="002D45"/>
              </a:solidFill>
              <a:latin typeface="Montserrat"/>
              <a:ea typeface="Montserrat"/>
              <a:cs typeface="Montserrat"/>
              <a:sym typeface="Montserrat"/>
            </a:endParaRPr>
          </a:p>
        </p:txBody>
      </p:sp>
      <p:sp>
        <p:nvSpPr>
          <p:cNvPr id="89" name="Google Shape;89;p16"/>
          <p:cNvSpPr txBox="1"/>
          <p:nvPr/>
        </p:nvSpPr>
        <p:spPr>
          <a:xfrm>
            <a:off x="729850" y="3446028"/>
            <a:ext cx="2057400" cy="15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Dominic Diaz</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Fall Studio TA</a:t>
            </a:r>
            <a:endParaRPr>
              <a:solidFill>
                <a:srgbClr val="002A44"/>
              </a:solidFill>
              <a:latin typeface="Open Sans Light"/>
              <a:ea typeface="Open Sans Light"/>
              <a:cs typeface="Open Sans Light"/>
              <a:sym typeface="Open Sans Light"/>
            </a:endParaRPr>
          </a:p>
          <a:p>
            <a:pPr indent="0" lvl="0" marL="0" rtl="0" algn="ctr">
              <a:spcBef>
                <a:spcPts val="1000"/>
              </a:spcBef>
              <a:spcAft>
                <a:spcPts val="300"/>
              </a:spcAft>
              <a:buNone/>
            </a:pPr>
            <a:r>
              <a:rPr lang="en">
                <a:solidFill>
                  <a:srgbClr val="002A44"/>
                </a:solidFill>
                <a:latin typeface="Open Sans Light"/>
                <a:ea typeface="Open Sans Light"/>
                <a:cs typeface="Open Sans Light"/>
                <a:sym typeface="Open Sans Light"/>
              </a:rPr>
              <a:t>Applied Mathematics PhD Candidate @ Cornell University</a:t>
            </a:r>
            <a:endParaRPr>
              <a:solidFill>
                <a:srgbClr val="002A44"/>
              </a:solidFill>
              <a:latin typeface="Open Sans Light"/>
              <a:ea typeface="Open Sans Light"/>
              <a:cs typeface="Open Sans Light"/>
              <a:sym typeface="Open Sans Light"/>
            </a:endParaRPr>
          </a:p>
        </p:txBody>
      </p:sp>
      <p:sp>
        <p:nvSpPr>
          <p:cNvPr id="90" name="Google Shape;90;p16"/>
          <p:cNvSpPr/>
          <p:nvPr/>
        </p:nvSpPr>
        <p:spPr>
          <a:xfrm>
            <a:off x="1077250" y="1945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91" name="Google Shape;91;p16"/>
          <p:cNvSpPr txBox="1"/>
          <p:nvPr/>
        </p:nvSpPr>
        <p:spPr>
          <a:xfrm>
            <a:off x="3543300" y="34460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Abhi Medikonduri</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Challenge Advisor</a:t>
            </a:r>
            <a:endParaRPr>
              <a:solidFill>
                <a:srgbClr val="002A44"/>
              </a:solidFill>
              <a:latin typeface="Open Sans Light"/>
              <a:ea typeface="Open Sans Light"/>
              <a:cs typeface="Open Sans Light"/>
              <a:sym typeface="Open Sans Light"/>
            </a:endParaRPr>
          </a:p>
          <a:p>
            <a:pPr indent="0" lvl="0" marL="0" rtl="0" algn="ctr">
              <a:spcBef>
                <a:spcPts val="1000"/>
              </a:spcBef>
              <a:spcAft>
                <a:spcPts val="0"/>
              </a:spcAft>
              <a:buNone/>
            </a:pPr>
            <a:r>
              <a:rPr lang="en">
                <a:solidFill>
                  <a:srgbClr val="002A44"/>
                </a:solidFill>
                <a:latin typeface="Open Sans Light"/>
                <a:ea typeface="Open Sans Light"/>
                <a:cs typeface="Open Sans Light"/>
                <a:sym typeface="Open Sans Light"/>
              </a:rPr>
              <a:t>CEO of Saciva</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None/>
            </a:pPr>
            <a:r>
              <a:rPr lang="en">
                <a:solidFill>
                  <a:srgbClr val="002A44"/>
                </a:solidFill>
                <a:latin typeface="Open Sans Light"/>
                <a:ea typeface="Open Sans Light"/>
                <a:cs typeface="Open Sans Light"/>
                <a:sym typeface="Open Sans Light"/>
              </a:rPr>
              <a:t>DePaul University Alum</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None/>
            </a:pPr>
            <a:r>
              <a:rPr lang="en">
                <a:solidFill>
                  <a:srgbClr val="002A44"/>
                </a:solidFill>
                <a:latin typeface="Open Sans Light"/>
                <a:ea typeface="Open Sans Light"/>
                <a:cs typeface="Open Sans Light"/>
                <a:sym typeface="Open Sans Light"/>
              </a:rPr>
              <a:t>in Business Analytics</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rgbClr val="002A44"/>
              </a:solidFill>
              <a:latin typeface="Open Sans Light"/>
              <a:ea typeface="Open Sans Light"/>
              <a:cs typeface="Open Sans Light"/>
              <a:sym typeface="Open Sans Light"/>
            </a:endParaRPr>
          </a:p>
        </p:txBody>
      </p:sp>
      <p:sp>
        <p:nvSpPr>
          <p:cNvPr id="92" name="Google Shape;92;p16"/>
          <p:cNvSpPr/>
          <p:nvPr/>
        </p:nvSpPr>
        <p:spPr>
          <a:xfrm>
            <a:off x="3890700" y="1945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pic>
        <p:nvPicPr>
          <p:cNvPr id="93" name="Google Shape;93;p16"/>
          <p:cNvPicPr preferRelativeResize="0"/>
          <p:nvPr/>
        </p:nvPicPr>
        <p:blipFill rotWithShape="1">
          <a:blip r:embed="rId4">
            <a:alphaModFix/>
          </a:blip>
          <a:srcRect b="117227" l="-25003" r="90733" t="-42078"/>
          <a:stretch/>
        </p:blipFill>
        <p:spPr>
          <a:xfrm>
            <a:off x="252875" y="715875"/>
            <a:ext cx="1109850" cy="804826"/>
          </a:xfrm>
          <a:prstGeom prst="rect">
            <a:avLst/>
          </a:prstGeom>
          <a:noFill/>
          <a:ln>
            <a:noFill/>
          </a:ln>
        </p:spPr>
      </p:pic>
      <p:pic>
        <p:nvPicPr>
          <p:cNvPr id="94" name="Google Shape;94;p16"/>
          <p:cNvPicPr preferRelativeResize="0"/>
          <p:nvPr/>
        </p:nvPicPr>
        <p:blipFill>
          <a:blip r:embed="rId5">
            <a:alphaModFix/>
          </a:blip>
          <a:stretch>
            <a:fillRect/>
          </a:stretch>
        </p:blipFill>
        <p:spPr>
          <a:xfrm>
            <a:off x="933536" y="1658475"/>
            <a:ext cx="1650025" cy="1650000"/>
          </a:xfrm>
          <a:prstGeom prst="rect">
            <a:avLst/>
          </a:prstGeom>
          <a:noFill/>
          <a:ln>
            <a:noFill/>
          </a:ln>
        </p:spPr>
      </p:pic>
      <p:pic>
        <p:nvPicPr>
          <p:cNvPr id="95" name="Google Shape;95;p16"/>
          <p:cNvPicPr preferRelativeResize="0"/>
          <p:nvPr/>
        </p:nvPicPr>
        <p:blipFill>
          <a:blip r:embed="rId6">
            <a:alphaModFix/>
          </a:blip>
          <a:stretch>
            <a:fillRect/>
          </a:stretch>
        </p:blipFill>
        <p:spPr>
          <a:xfrm>
            <a:off x="3747000" y="1658475"/>
            <a:ext cx="1701425" cy="1701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Presentation Agenda</a:t>
            </a:r>
            <a:endParaRPr sz="2800">
              <a:solidFill>
                <a:srgbClr val="002D45"/>
              </a:solidFill>
              <a:latin typeface="Montserrat"/>
              <a:ea typeface="Montserrat"/>
              <a:cs typeface="Montserrat"/>
              <a:sym typeface="Montserrat"/>
            </a:endParaRPr>
          </a:p>
        </p:txBody>
      </p:sp>
      <p:sp>
        <p:nvSpPr>
          <p:cNvPr id="101" name="Google Shape;101;p1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Font typeface="Open Sans"/>
              <a:buAutoNum type="arabicPeriod"/>
            </a:pPr>
            <a:r>
              <a:rPr b="1" lang="en">
                <a:solidFill>
                  <a:srgbClr val="595959"/>
                </a:solidFill>
                <a:latin typeface="Open Sans"/>
                <a:ea typeface="Open Sans"/>
                <a:cs typeface="Open Sans"/>
                <a:sym typeface="Open Sans"/>
              </a:rPr>
              <a:t>AI Project Overview</a:t>
            </a:r>
            <a:endParaRPr b="1">
              <a:solidFill>
                <a:srgbClr val="595959"/>
              </a:solidFill>
              <a:latin typeface="Open Sans"/>
              <a:ea typeface="Open Sans"/>
              <a:cs typeface="Open Sans"/>
              <a:sym typeface="Open Sans"/>
            </a:endParaRPr>
          </a:p>
          <a:p>
            <a:pPr indent="-317500" lvl="0" marL="457200" rtl="0" algn="l">
              <a:lnSpc>
                <a:spcPct val="115000"/>
              </a:lnSpc>
              <a:spcBef>
                <a:spcPts val="1000"/>
              </a:spcBef>
              <a:spcAft>
                <a:spcPts val="0"/>
              </a:spcAft>
              <a:buClr>
                <a:srgbClr val="595959"/>
              </a:buClr>
              <a:buSzPts val="1400"/>
              <a:buFont typeface="Open Sans"/>
              <a:buAutoNum type="arabicPeriod"/>
            </a:pPr>
            <a:r>
              <a:rPr b="1" lang="en">
                <a:solidFill>
                  <a:srgbClr val="595959"/>
                </a:solidFill>
                <a:latin typeface="Open Sans"/>
                <a:ea typeface="Open Sans"/>
                <a:cs typeface="Open Sans"/>
                <a:sym typeface="Open Sans"/>
              </a:rPr>
              <a:t>Data Understanding &amp; Data Preparation</a:t>
            </a:r>
            <a:endParaRPr b="1">
              <a:solidFill>
                <a:srgbClr val="595959"/>
              </a:solidFill>
              <a:latin typeface="Open Sans"/>
              <a:ea typeface="Open Sans"/>
              <a:cs typeface="Open Sans"/>
              <a:sym typeface="Open Sans"/>
            </a:endParaRPr>
          </a:p>
          <a:p>
            <a:pPr indent="-317500" lvl="1" marL="914400" rtl="0" algn="l">
              <a:lnSpc>
                <a:spcPct val="115000"/>
              </a:lnSpc>
              <a:spcBef>
                <a:spcPts val="1000"/>
              </a:spcBef>
              <a:spcAft>
                <a:spcPts val="0"/>
              </a:spcAft>
              <a:buClr>
                <a:srgbClr val="595959"/>
              </a:buClr>
              <a:buSzPts val="1400"/>
              <a:buFont typeface="Open Sans Light"/>
              <a:buAutoNum type="alphaLcPeriod"/>
            </a:pPr>
            <a:r>
              <a:rPr lang="en">
                <a:solidFill>
                  <a:srgbClr val="595959"/>
                </a:solidFill>
                <a:latin typeface="Open Sans Light"/>
                <a:ea typeface="Open Sans Light"/>
                <a:cs typeface="Open Sans Light"/>
                <a:sym typeface="Open Sans Light"/>
              </a:rPr>
              <a:t>Weather</a:t>
            </a:r>
            <a:endParaRPr>
              <a:solidFill>
                <a:srgbClr val="595959"/>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rgbClr val="595959"/>
              </a:buClr>
              <a:buSzPts val="1400"/>
              <a:buFont typeface="Open Sans Light"/>
              <a:buAutoNum type="alphaLcPeriod"/>
            </a:pPr>
            <a:r>
              <a:rPr lang="en">
                <a:solidFill>
                  <a:srgbClr val="595959"/>
                </a:solidFill>
                <a:latin typeface="Open Sans Light"/>
                <a:ea typeface="Open Sans Light"/>
                <a:cs typeface="Open Sans Light"/>
                <a:sym typeface="Open Sans Light"/>
              </a:rPr>
              <a:t>Cost of Living &amp; Personal income</a:t>
            </a:r>
            <a:endParaRPr>
              <a:solidFill>
                <a:srgbClr val="595959"/>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rgbClr val="595959"/>
              </a:buClr>
              <a:buSzPts val="1400"/>
              <a:buFont typeface="Open Sans Light"/>
              <a:buAutoNum type="alphaLcPeriod"/>
            </a:pPr>
            <a:r>
              <a:rPr lang="en">
                <a:solidFill>
                  <a:srgbClr val="595959"/>
                </a:solidFill>
                <a:latin typeface="Open Sans Light"/>
                <a:ea typeface="Open Sans Light"/>
                <a:cs typeface="Open Sans Light"/>
                <a:sym typeface="Open Sans Light"/>
              </a:rPr>
              <a:t>U.S. Universities</a:t>
            </a:r>
            <a:endParaRPr>
              <a:solidFill>
                <a:srgbClr val="595959"/>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rgbClr val="595959"/>
              </a:buClr>
              <a:buSzPts val="1400"/>
              <a:buFont typeface="Open Sans Light"/>
              <a:buAutoNum type="alphaLcPeriod"/>
            </a:pPr>
            <a:r>
              <a:rPr lang="en">
                <a:solidFill>
                  <a:srgbClr val="595959"/>
                </a:solidFill>
                <a:latin typeface="Open Sans Light"/>
                <a:ea typeface="Open Sans Light"/>
                <a:cs typeface="Open Sans Light"/>
                <a:sym typeface="Open Sans Light"/>
              </a:rPr>
              <a:t>Campus Safety</a:t>
            </a:r>
            <a:endParaRPr>
              <a:solidFill>
                <a:srgbClr val="595959"/>
              </a:solidFill>
              <a:latin typeface="Open Sans Light"/>
              <a:ea typeface="Open Sans Light"/>
              <a:cs typeface="Open Sans Light"/>
              <a:sym typeface="Open Sans Light"/>
            </a:endParaRPr>
          </a:p>
          <a:p>
            <a:pPr indent="-317500" lvl="0" marL="457200" rtl="0" algn="l">
              <a:lnSpc>
                <a:spcPct val="115000"/>
              </a:lnSpc>
              <a:spcBef>
                <a:spcPts val="1000"/>
              </a:spcBef>
              <a:spcAft>
                <a:spcPts val="0"/>
              </a:spcAft>
              <a:buClr>
                <a:srgbClr val="595959"/>
              </a:buClr>
              <a:buSzPts val="1400"/>
              <a:buFont typeface="Open Sans"/>
              <a:buAutoNum type="arabicPeriod"/>
            </a:pPr>
            <a:r>
              <a:rPr b="1" lang="en">
                <a:solidFill>
                  <a:srgbClr val="595959"/>
                </a:solidFill>
                <a:latin typeface="Open Sans"/>
                <a:ea typeface="Open Sans"/>
                <a:cs typeface="Open Sans"/>
                <a:sym typeface="Open Sans"/>
              </a:rPr>
              <a:t>Modeling &amp; Evaluation</a:t>
            </a:r>
            <a:endParaRPr b="1">
              <a:solidFill>
                <a:srgbClr val="595959"/>
              </a:solidFill>
              <a:latin typeface="Open Sans"/>
              <a:ea typeface="Open Sans"/>
              <a:cs typeface="Open Sans"/>
              <a:sym typeface="Open Sans"/>
            </a:endParaRPr>
          </a:p>
          <a:p>
            <a:pPr indent="-317500" lvl="1" marL="914400" rtl="0" algn="l">
              <a:lnSpc>
                <a:spcPct val="115000"/>
              </a:lnSpc>
              <a:spcBef>
                <a:spcPts val="1000"/>
              </a:spcBef>
              <a:spcAft>
                <a:spcPts val="0"/>
              </a:spcAft>
              <a:buClr>
                <a:srgbClr val="595959"/>
              </a:buClr>
              <a:buSzPts val="1400"/>
              <a:buFont typeface="Open Sans Light"/>
              <a:buAutoNum type="alphaLcPeriod"/>
            </a:pPr>
            <a:r>
              <a:rPr lang="en">
                <a:solidFill>
                  <a:srgbClr val="595959"/>
                </a:solidFill>
                <a:latin typeface="Open Sans Light"/>
                <a:ea typeface="Open Sans Light"/>
                <a:cs typeface="Open Sans Light"/>
                <a:sym typeface="Open Sans Light"/>
              </a:rPr>
              <a:t>Clustering </a:t>
            </a:r>
            <a:endParaRPr>
              <a:solidFill>
                <a:srgbClr val="595959"/>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rgbClr val="595959"/>
              </a:buClr>
              <a:buSzPts val="1400"/>
              <a:buFont typeface="Open Sans Light"/>
              <a:buAutoNum type="alphaLcPeriod"/>
            </a:pPr>
            <a:r>
              <a:rPr lang="en">
                <a:solidFill>
                  <a:srgbClr val="595959"/>
                </a:solidFill>
                <a:latin typeface="Open Sans Light"/>
                <a:ea typeface="Open Sans Light"/>
                <a:cs typeface="Open Sans Light"/>
                <a:sym typeface="Open Sans Light"/>
              </a:rPr>
              <a:t>Profiling</a:t>
            </a:r>
            <a:endParaRPr>
              <a:solidFill>
                <a:srgbClr val="595959"/>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rgbClr val="595959"/>
              </a:buClr>
              <a:buSzPts val="1400"/>
              <a:buFont typeface="Open Sans Light"/>
              <a:buAutoNum type="alphaLcPeriod"/>
            </a:pPr>
            <a:r>
              <a:rPr lang="en">
                <a:solidFill>
                  <a:srgbClr val="595959"/>
                </a:solidFill>
                <a:latin typeface="Open Sans Light"/>
                <a:ea typeface="Open Sans Light"/>
                <a:cs typeface="Open Sans Light"/>
                <a:sym typeface="Open Sans Light"/>
              </a:rPr>
              <a:t>Key Findings</a:t>
            </a:r>
            <a:endParaRPr>
              <a:solidFill>
                <a:srgbClr val="595959"/>
              </a:solidFill>
              <a:latin typeface="Open Sans Light"/>
              <a:ea typeface="Open Sans Light"/>
              <a:cs typeface="Open Sans Light"/>
              <a:sym typeface="Open Sans Light"/>
            </a:endParaRPr>
          </a:p>
          <a:p>
            <a:pPr indent="-317500" lvl="0" marL="457200" rtl="0" algn="l">
              <a:lnSpc>
                <a:spcPct val="115000"/>
              </a:lnSpc>
              <a:spcBef>
                <a:spcPts val="1000"/>
              </a:spcBef>
              <a:spcAft>
                <a:spcPts val="1000"/>
              </a:spcAft>
              <a:buClr>
                <a:srgbClr val="595959"/>
              </a:buClr>
              <a:buSzPts val="1400"/>
              <a:buFont typeface="Open Sans"/>
              <a:buAutoNum type="arabicPeriod"/>
            </a:pPr>
            <a:r>
              <a:rPr b="1" lang="en">
                <a:solidFill>
                  <a:srgbClr val="595959"/>
                </a:solidFill>
                <a:latin typeface="Open Sans"/>
                <a:ea typeface="Open Sans"/>
                <a:cs typeface="Open Sans"/>
                <a:sym typeface="Open Sans"/>
              </a:rPr>
              <a:t>Conclusion and Q&amp;A</a:t>
            </a:r>
            <a:endParaRPr b="1">
              <a:solidFill>
                <a:srgbClr val="595959"/>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8"/>
          <p:cNvSpPr txBox="1"/>
          <p:nvPr/>
        </p:nvSpPr>
        <p:spPr>
          <a:xfrm>
            <a:off x="3634100" y="745800"/>
            <a:ext cx="5289900" cy="4190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2D45"/>
                </a:solidFill>
                <a:latin typeface="Montserrat"/>
                <a:ea typeface="Montserrat"/>
                <a:cs typeface="Montserrat"/>
                <a:sym typeface="Montserrat"/>
              </a:rPr>
              <a:t>AI Studio Project Overview</a:t>
            </a:r>
            <a:endParaRPr b="1" sz="24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a:solidFill>
                <a:srgbClr val="002D45"/>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1"/>
                </a:solidFill>
                <a:latin typeface="Open Sans Light"/>
                <a:ea typeface="Open Sans Light"/>
                <a:cs typeface="Open Sans Light"/>
                <a:sym typeface="Open Sans Light"/>
              </a:rPr>
              <a:t>Ever spent hours toggling filters, struggling to find what you need?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1200"/>
              </a:spcBef>
              <a:spcAft>
                <a:spcPts val="0"/>
              </a:spcAft>
              <a:buNone/>
            </a:pPr>
            <a:r>
              <a:rPr lang="en" sz="1200">
                <a:solidFill>
                  <a:schemeClr val="dk1"/>
                </a:solidFill>
                <a:latin typeface="Open Sans Light"/>
                <a:ea typeface="Open Sans Light"/>
                <a:cs typeface="Open Sans Light"/>
                <a:sym typeface="Open Sans Light"/>
              </a:rPr>
              <a:t>Traditional filters require users to specify preferences or navigate irrelevant options, causing frustration. For international students, this is worsened by unfamiliarity with their environment, making it harder to find trustworthy resources, compatible roommates, and local networks.</a:t>
            </a:r>
            <a:endParaRPr sz="1200">
              <a:solidFill>
                <a:schemeClr val="dk1"/>
              </a:solidFill>
              <a:latin typeface="Open Sans Light"/>
              <a:ea typeface="Open Sans Light"/>
              <a:cs typeface="Open Sans Light"/>
              <a:sym typeface="Open Sans Light"/>
            </a:endParaRPr>
          </a:p>
          <a:p>
            <a:pPr indent="0" lvl="0" marL="0" rtl="0" algn="l">
              <a:spcBef>
                <a:spcPts val="1200"/>
              </a:spcBef>
              <a:spcAft>
                <a:spcPts val="0"/>
              </a:spcAft>
              <a:buNone/>
            </a:pPr>
            <a:r>
              <a:rPr b="1" lang="en" sz="1200">
                <a:solidFill>
                  <a:schemeClr val="dk1"/>
                </a:solidFill>
                <a:latin typeface="Open Sans"/>
                <a:ea typeface="Open Sans"/>
                <a:cs typeface="Open Sans"/>
                <a:sym typeface="Open Sans"/>
              </a:rPr>
              <a:t>Our solution: </a:t>
            </a:r>
            <a:r>
              <a:rPr lang="en" sz="1200">
                <a:solidFill>
                  <a:schemeClr val="dk1"/>
                </a:solidFill>
                <a:latin typeface="Open Sans Light"/>
                <a:ea typeface="Open Sans Light"/>
                <a:cs typeface="Open Sans Light"/>
                <a:sym typeface="Open Sans Light"/>
              </a:rPr>
              <a:t>Saciva combines machine learning with user-centric design to streamline the process:</a:t>
            </a:r>
            <a:endParaRPr sz="1200">
              <a:solidFill>
                <a:schemeClr val="dk1"/>
              </a:solidFill>
              <a:latin typeface="Open Sans Light"/>
              <a:ea typeface="Open Sans Light"/>
              <a:cs typeface="Open Sans Light"/>
              <a:sym typeface="Open Sans Light"/>
            </a:endParaRPr>
          </a:p>
          <a:p>
            <a:pPr indent="0" lvl="0" marL="400050" rtl="0" algn="l">
              <a:spcBef>
                <a:spcPts val="1000"/>
              </a:spcBef>
              <a:spcAft>
                <a:spcPts val="0"/>
              </a:spcAft>
              <a:buNone/>
            </a:pPr>
            <a:r>
              <a:rPr b="1" lang="en" sz="1200">
                <a:solidFill>
                  <a:srgbClr val="002D45"/>
                </a:solidFill>
                <a:latin typeface="Open Sans"/>
                <a:ea typeface="Open Sans"/>
                <a:cs typeface="Open Sans"/>
                <a:sym typeface="Open Sans"/>
              </a:rPr>
              <a:t>Security: </a:t>
            </a:r>
            <a:r>
              <a:rPr lang="en" sz="1200">
                <a:solidFill>
                  <a:srgbClr val="002D45"/>
                </a:solidFill>
                <a:latin typeface="Open Sans Light"/>
                <a:ea typeface="Open Sans Light"/>
                <a:cs typeface="Open Sans Light"/>
                <a:sym typeface="Open Sans Light"/>
              </a:rPr>
              <a:t>Student email verification ensures authenticity, eliminating fake profiles.</a:t>
            </a:r>
            <a:endParaRPr sz="1200">
              <a:solidFill>
                <a:srgbClr val="002D45"/>
              </a:solidFill>
              <a:latin typeface="Open Sans Light"/>
              <a:ea typeface="Open Sans Light"/>
              <a:cs typeface="Open Sans Light"/>
              <a:sym typeface="Open Sans Light"/>
            </a:endParaRPr>
          </a:p>
          <a:p>
            <a:pPr indent="0" lvl="0" marL="400050" rtl="0" algn="l">
              <a:spcBef>
                <a:spcPts val="500"/>
              </a:spcBef>
              <a:spcAft>
                <a:spcPts val="0"/>
              </a:spcAft>
              <a:buNone/>
            </a:pPr>
            <a:r>
              <a:rPr b="1" lang="en" sz="1200">
                <a:solidFill>
                  <a:srgbClr val="002D45"/>
                </a:solidFill>
                <a:latin typeface="Open Sans"/>
                <a:ea typeface="Open Sans"/>
                <a:cs typeface="Open Sans"/>
                <a:sym typeface="Open Sans"/>
              </a:rPr>
              <a:t>Privacy:</a:t>
            </a:r>
            <a:r>
              <a:rPr lang="en" sz="1200">
                <a:solidFill>
                  <a:srgbClr val="002D45"/>
                </a:solidFill>
                <a:latin typeface="Open Sans Light"/>
                <a:ea typeface="Open Sans Light"/>
                <a:cs typeface="Open Sans Light"/>
                <a:sym typeface="Open Sans Light"/>
              </a:rPr>
              <a:t> In-platform messaging safeguards personal information.</a:t>
            </a:r>
            <a:endParaRPr sz="1200">
              <a:solidFill>
                <a:srgbClr val="002D45"/>
              </a:solidFill>
              <a:latin typeface="Open Sans Light"/>
              <a:ea typeface="Open Sans Light"/>
              <a:cs typeface="Open Sans Light"/>
              <a:sym typeface="Open Sans Light"/>
            </a:endParaRPr>
          </a:p>
          <a:p>
            <a:pPr indent="0" lvl="0" marL="400050" rtl="0" algn="l">
              <a:spcBef>
                <a:spcPts val="500"/>
              </a:spcBef>
              <a:spcAft>
                <a:spcPts val="0"/>
              </a:spcAft>
              <a:buNone/>
            </a:pPr>
            <a:r>
              <a:rPr b="1" lang="en" sz="1200">
                <a:solidFill>
                  <a:srgbClr val="002D45"/>
                </a:solidFill>
                <a:highlight>
                  <a:srgbClr val="00FF00"/>
                </a:highlight>
                <a:latin typeface="Open Sans"/>
                <a:ea typeface="Open Sans"/>
                <a:cs typeface="Open Sans"/>
                <a:sym typeface="Open Sans"/>
              </a:rPr>
              <a:t>Wide Network</a:t>
            </a:r>
            <a:r>
              <a:rPr b="1" lang="en" sz="1200">
                <a:solidFill>
                  <a:srgbClr val="002D45"/>
                </a:solidFill>
                <a:latin typeface="Open Sans"/>
                <a:ea typeface="Open Sans"/>
                <a:cs typeface="Open Sans"/>
                <a:sym typeface="Open Sans"/>
              </a:rPr>
              <a:t>:</a:t>
            </a:r>
            <a:r>
              <a:rPr lang="en" sz="1200">
                <a:solidFill>
                  <a:srgbClr val="002D45"/>
                </a:solidFill>
                <a:latin typeface="Open Sans Light"/>
                <a:ea typeface="Open Sans Light"/>
                <a:cs typeface="Open Sans Light"/>
                <a:sym typeface="Open Sans Light"/>
              </a:rPr>
              <a:t> Expands connections beyond single universities, fostering city-wide networks.</a:t>
            </a:r>
            <a:endParaRPr sz="1200">
              <a:solidFill>
                <a:srgbClr val="002D45"/>
              </a:solidFill>
              <a:latin typeface="Open Sans Light"/>
              <a:ea typeface="Open Sans Light"/>
              <a:cs typeface="Open Sans Light"/>
              <a:sym typeface="Open Sans Light"/>
            </a:endParaRPr>
          </a:p>
          <a:p>
            <a:pPr indent="0" lvl="0" marL="400050" rtl="0" algn="l">
              <a:spcBef>
                <a:spcPts val="500"/>
              </a:spcBef>
              <a:spcAft>
                <a:spcPts val="500"/>
              </a:spcAft>
              <a:buNone/>
            </a:pPr>
            <a:r>
              <a:rPr b="1" lang="en" sz="1200">
                <a:solidFill>
                  <a:srgbClr val="002D45"/>
                </a:solidFill>
                <a:highlight>
                  <a:srgbClr val="00FF00"/>
                </a:highlight>
                <a:latin typeface="Open Sans"/>
                <a:ea typeface="Open Sans"/>
                <a:cs typeface="Open Sans"/>
                <a:sym typeface="Open Sans"/>
              </a:rPr>
              <a:t>Smart matching</a:t>
            </a:r>
            <a:r>
              <a:rPr b="1" lang="en" sz="1200">
                <a:solidFill>
                  <a:srgbClr val="002D45"/>
                </a:solidFill>
                <a:latin typeface="Open Sans"/>
                <a:ea typeface="Open Sans"/>
                <a:cs typeface="Open Sans"/>
                <a:sym typeface="Open Sans"/>
              </a:rPr>
              <a:t>:</a:t>
            </a:r>
            <a:r>
              <a:rPr lang="en" sz="1200">
                <a:solidFill>
                  <a:srgbClr val="002D45"/>
                </a:solidFill>
                <a:latin typeface="Open Sans Light"/>
                <a:ea typeface="Open Sans Light"/>
                <a:cs typeface="Open Sans Light"/>
                <a:sym typeface="Open Sans Light"/>
              </a:rPr>
              <a:t> Uses clustering to group students based on geographic proximity and preferences, reducing the reliance on manual filtering.</a:t>
            </a:r>
            <a:endParaRPr sz="1200">
              <a:solidFill>
                <a:srgbClr val="002D45"/>
              </a:solidFill>
              <a:latin typeface="Open Sans Light"/>
              <a:ea typeface="Open Sans Light"/>
              <a:cs typeface="Open Sans Light"/>
              <a:sym typeface="Open Sans Light"/>
            </a:endParaRPr>
          </a:p>
        </p:txBody>
      </p:sp>
      <p:pic>
        <p:nvPicPr>
          <p:cNvPr id="107" name="Google Shape;107;p18"/>
          <p:cNvPicPr preferRelativeResize="0"/>
          <p:nvPr/>
        </p:nvPicPr>
        <p:blipFill>
          <a:blip r:embed="rId4">
            <a:alphaModFix/>
          </a:blip>
          <a:stretch>
            <a:fillRect/>
          </a:stretch>
        </p:blipFill>
        <p:spPr>
          <a:xfrm>
            <a:off x="152400" y="152400"/>
            <a:ext cx="3225800" cy="4838700"/>
          </a:xfrm>
          <a:prstGeom prst="rect">
            <a:avLst/>
          </a:prstGeom>
          <a:noFill/>
          <a:ln>
            <a:noFill/>
          </a:ln>
        </p:spPr>
      </p:pic>
      <p:pic>
        <p:nvPicPr>
          <p:cNvPr id="108" name="Google Shape;108;p18"/>
          <p:cNvPicPr preferRelativeResize="0"/>
          <p:nvPr/>
        </p:nvPicPr>
        <p:blipFill>
          <a:blip r:embed="rId5">
            <a:alphaModFix/>
          </a:blip>
          <a:stretch>
            <a:fillRect/>
          </a:stretch>
        </p:blipFill>
        <p:spPr>
          <a:xfrm>
            <a:off x="3807013" y="3094000"/>
            <a:ext cx="248930" cy="243850"/>
          </a:xfrm>
          <a:prstGeom prst="rect">
            <a:avLst/>
          </a:prstGeom>
          <a:noFill/>
          <a:ln>
            <a:noFill/>
          </a:ln>
        </p:spPr>
      </p:pic>
      <p:pic>
        <p:nvPicPr>
          <p:cNvPr id="109" name="Google Shape;109;p18"/>
          <p:cNvPicPr preferRelativeResize="0"/>
          <p:nvPr/>
        </p:nvPicPr>
        <p:blipFill>
          <a:blip r:embed="rId6">
            <a:alphaModFix/>
          </a:blip>
          <a:stretch>
            <a:fillRect/>
          </a:stretch>
        </p:blipFill>
        <p:spPr>
          <a:xfrm>
            <a:off x="3807013" y="3496013"/>
            <a:ext cx="248930" cy="243850"/>
          </a:xfrm>
          <a:prstGeom prst="rect">
            <a:avLst/>
          </a:prstGeom>
          <a:noFill/>
          <a:ln>
            <a:noFill/>
          </a:ln>
        </p:spPr>
      </p:pic>
      <p:pic>
        <p:nvPicPr>
          <p:cNvPr id="110" name="Google Shape;110;p18"/>
          <p:cNvPicPr preferRelativeResize="0"/>
          <p:nvPr/>
        </p:nvPicPr>
        <p:blipFill>
          <a:blip r:embed="rId7">
            <a:alphaModFix/>
          </a:blip>
          <a:stretch>
            <a:fillRect/>
          </a:stretch>
        </p:blipFill>
        <p:spPr>
          <a:xfrm>
            <a:off x="3809538" y="3807613"/>
            <a:ext cx="243850" cy="243850"/>
          </a:xfrm>
          <a:prstGeom prst="rect">
            <a:avLst/>
          </a:prstGeom>
          <a:noFill/>
          <a:ln>
            <a:noFill/>
          </a:ln>
        </p:spPr>
      </p:pic>
      <p:pic>
        <p:nvPicPr>
          <p:cNvPr id="111" name="Google Shape;111;p18"/>
          <p:cNvPicPr preferRelativeResize="0"/>
          <p:nvPr/>
        </p:nvPicPr>
        <p:blipFill>
          <a:blip r:embed="rId8">
            <a:alphaModFix/>
          </a:blip>
          <a:stretch>
            <a:fillRect/>
          </a:stretch>
        </p:blipFill>
        <p:spPr>
          <a:xfrm>
            <a:off x="3809550" y="4177700"/>
            <a:ext cx="243850" cy="24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9"/>
          <p:cNvSpPr txBox="1"/>
          <p:nvPr/>
        </p:nvSpPr>
        <p:spPr>
          <a:xfrm>
            <a:off x="3634100" y="745800"/>
            <a:ext cx="5289900" cy="41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2D45"/>
                </a:solidFill>
                <a:latin typeface="Montserrat"/>
                <a:ea typeface="Montserrat"/>
                <a:cs typeface="Montserrat"/>
                <a:sym typeface="Montserrat"/>
              </a:rPr>
              <a:t>AI Studio Project Overview</a:t>
            </a:r>
            <a:endParaRPr b="1" sz="24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a:solidFill>
                <a:srgbClr val="002D45"/>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Open Sans Light"/>
                <a:ea typeface="Open Sans Light"/>
                <a:cs typeface="Open Sans Light"/>
                <a:sym typeface="Open Sans Light"/>
              </a:rPr>
              <a:t>Ever spent hours toggling filters, struggling to find what you need? </a:t>
            </a:r>
            <a:endParaRPr sz="18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t/>
            </a:r>
            <a:endParaRPr sz="18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rPr lang="en" sz="1800">
                <a:solidFill>
                  <a:schemeClr val="dk1"/>
                </a:solidFill>
                <a:latin typeface="Open Sans Light"/>
                <a:ea typeface="Open Sans Light"/>
                <a:cs typeface="Open Sans Light"/>
                <a:sym typeface="Open Sans Light"/>
              </a:rPr>
              <a:t>Imagine being an </a:t>
            </a:r>
            <a:r>
              <a:rPr lang="en" sz="1800">
                <a:solidFill>
                  <a:schemeClr val="dk1"/>
                </a:solidFill>
                <a:latin typeface="Open Sans Light"/>
                <a:ea typeface="Open Sans Light"/>
                <a:cs typeface="Open Sans Light"/>
                <a:sym typeface="Open Sans Light"/>
              </a:rPr>
              <a:t>international</a:t>
            </a:r>
            <a:r>
              <a:rPr lang="en" sz="1800">
                <a:solidFill>
                  <a:schemeClr val="dk1"/>
                </a:solidFill>
                <a:latin typeface="Open Sans Light"/>
                <a:ea typeface="Open Sans Light"/>
                <a:cs typeface="Open Sans Light"/>
                <a:sym typeface="Open Sans Light"/>
              </a:rPr>
              <a:t> student…</a:t>
            </a:r>
            <a:endParaRPr sz="1800">
              <a:solidFill>
                <a:schemeClr val="dk1"/>
              </a:solidFill>
              <a:latin typeface="Open Sans Light"/>
              <a:ea typeface="Open Sans Light"/>
              <a:cs typeface="Open Sans Light"/>
              <a:sym typeface="Open Sans Light"/>
            </a:endParaRPr>
          </a:p>
        </p:txBody>
      </p:sp>
      <p:pic>
        <p:nvPicPr>
          <p:cNvPr id="117" name="Google Shape;117;p19"/>
          <p:cNvPicPr preferRelativeResize="0"/>
          <p:nvPr/>
        </p:nvPicPr>
        <p:blipFill>
          <a:blip r:embed="rId4">
            <a:alphaModFix/>
          </a:blip>
          <a:stretch>
            <a:fillRect/>
          </a:stretch>
        </p:blipFill>
        <p:spPr>
          <a:xfrm>
            <a:off x="152400" y="152400"/>
            <a:ext cx="3225800"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cxnSp>
        <p:nvCxnSpPr>
          <p:cNvPr id="122" name="Google Shape;122;p20"/>
          <p:cNvCxnSpPr/>
          <p:nvPr/>
        </p:nvCxnSpPr>
        <p:spPr>
          <a:xfrm>
            <a:off x="7402025" y="4989450"/>
            <a:ext cx="1564800" cy="0"/>
          </a:xfrm>
          <a:prstGeom prst="straightConnector1">
            <a:avLst/>
          </a:prstGeom>
          <a:noFill/>
          <a:ln cap="flat" cmpd="sng" w="38100">
            <a:solidFill>
              <a:srgbClr val="C1F400"/>
            </a:solidFill>
            <a:prstDash val="solid"/>
            <a:round/>
            <a:headEnd len="sm" w="sm" type="none"/>
            <a:tailEnd len="sm" w="sm" type="none"/>
          </a:ln>
        </p:spPr>
      </p:cxnSp>
      <p:sp>
        <p:nvSpPr>
          <p:cNvPr id="123" name="Google Shape;123;p20"/>
          <p:cNvSpPr txBox="1"/>
          <p:nvPr/>
        </p:nvSpPr>
        <p:spPr>
          <a:xfrm>
            <a:off x="7535225" y="4321050"/>
            <a:ext cx="1431600" cy="66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24" name="Google Shape;124;p20"/>
          <p:cNvSpPr txBox="1"/>
          <p:nvPr/>
        </p:nvSpPr>
        <p:spPr>
          <a:xfrm>
            <a:off x="384775" y="412100"/>
            <a:ext cx="7606200" cy="445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 sz="1600">
                <a:solidFill>
                  <a:srgbClr val="002A44"/>
                </a:solidFill>
                <a:latin typeface="Open Sans"/>
                <a:ea typeface="Open Sans"/>
                <a:cs typeface="Open Sans"/>
                <a:sym typeface="Open Sans"/>
              </a:rPr>
              <a:t>Our</a:t>
            </a:r>
            <a:r>
              <a:rPr b="1" lang="en" sz="1600">
                <a:solidFill>
                  <a:srgbClr val="002A44"/>
                </a:solidFill>
                <a:latin typeface="Open Sans"/>
                <a:ea typeface="Open Sans"/>
                <a:cs typeface="Open Sans"/>
                <a:sym typeface="Open Sans"/>
              </a:rPr>
              <a:t> Solution: SACIVA</a:t>
            </a:r>
            <a:endParaRPr b="1" sz="1600">
              <a:solidFill>
                <a:srgbClr val="002A44"/>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rPr lang="en">
                <a:solidFill>
                  <a:schemeClr val="dk1"/>
                </a:solidFill>
                <a:latin typeface="Open Sans Light"/>
                <a:ea typeface="Open Sans Light"/>
                <a:cs typeface="Open Sans Light"/>
                <a:sym typeface="Open Sans Light"/>
              </a:rPr>
              <a:t>Saciva combines machine learning with user-centric design to streamline the finding community, network, and more for international students:</a:t>
            </a:r>
            <a:endParaRPr>
              <a:solidFill>
                <a:schemeClr val="dk1"/>
              </a:solidFill>
              <a:latin typeface="Open Sans Light"/>
              <a:ea typeface="Open Sans Light"/>
              <a:cs typeface="Open Sans Light"/>
              <a:sym typeface="Open Sans Light"/>
            </a:endParaRPr>
          </a:p>
          <a:p>
            <a:pPr indent="0" lvl="0" marL="400050" rtl="0" algn="l">
              <a:spcBef>
                <a:spcPts val="1000"/>
              </a:spcBef>
              <a:spcAft>
                <a:spcPts val="0"/>
              </a:spcAft>
              <a:buClr>
                <a:schemeClr val="dk1"/>
              </a:buClr>
              <a:buSzPts val="1100"/>
              <a:buFont typeface="Arial"/>
              <a:buNone/>
            </a:pPr>
            <a:r>
              <a:rPr b="1" lang="en">
                <a:solidFill>
                  <a:srgbClr val="002D45"/>
                </a:solidFill>
                <a:latin typeface="Open Sans"/>
                <a:ea typeface="Open Sans"/>
                <a:cs typeface="Open Sans"/>
                <a:sym typeface="Open Sans"/>
              </a:rPr>
              <a:t>Security: </a:t>
            </a:r>
            <a:r>
              <a:rPr lang="en">
                <a:solidFill>
                  <a:srgbClr val="002D45"/>
                </a:solidFill>
                <a:latin typeface="Open Sans Light"/>
                <a:ea typeface="Open Sans Light"/>
                <a:cs typeface="Open Sans Light"/>
                <a:sym typeface="Open Sans Light"/>
              </a:rPr>
              <a:t>Student email verification ensures authenticity, eliminating fake profiles.</a:t>
            </a:r>
            <a:endParaRPr>
              <a:solidFill>
                <a:srgbClr val="002D45"/>
              </a:solidFill>
              <a:latin typeface="Open Sans Light"/>
              <a:ea typeface="Open Sans Light"/>
              <a:cs typeface="Open Sans Light"/>
              <a:sym typeface="Open Sans Light"/>
            </a:endParaRPr>
          </a:p>
          <a:p>
            <a:pPr indent="0" lvl="0" marL="400050" rtl="0" algn="l">
              <a:spcBef>
                <a:spcPts val="1000"/>
              </a:spcBef>
              <a:spcAft>
                <a:spcPts val="0"/>
              </a:spcAft>
              <a:buClr>
                <a:schemeClr val="dk1"/>
              </a:buClr>
              <a:buSzPts val="1100"/>
              <a:buFont typeface="Arial"/>
              <a:buNone/>
            </a:pPr>
            <a:r>
              <a:rPr b="1" lang="en">
                <a:solidFill>
                  <a:srgbClr val="002D45"/>
                </a:solidFill>
                <a:latin typeface="Open Sans"/>
                <a:ea typeface="Open Sans"/>
                <a:cs typeface="Open Sans"/>
                <a:sym typeface="Open Sans"/>
              </a:rPr>
              <a:t>Privacy:</a:t>
            </a:r>
            <a:r>
              <a:rPr lang="en">
                <a:solidFill>
                  <a:srgbClr val="002D45"/>
                </a:solidFill>
                <a:latin typeface="Open Sans Light"/>
                <a:ea typeface="Open Sans Light"/>
                <a:cs typeface="Open Sans Light"/>
                <a:sym typeface="Open Sans Light"/>
              </a:rPr>
              <a:t> In-platform messaging safeguards personal information.</a:t>
            </a:r>
            <a:endParaRPr>
              <a:solidFill>
                <a:srgbClr val="002D45"/>
              </a:solidFill>
              <a:latin typeface="Open Sans Light"/>
              <a:ea typeface="Open Sans Light"/>
              <a:cs typeface="Open Sans Light"/>
              <a:sym typeface="Open Sans Light"/>
            </a:endParaRPr>
          </a:p>
          <a:p>
            <a:pPr indent="0" lvl="0" marL="400050" rtl="0" algn="l">
              <a:spcBef>
                <a:spcPts val="1000"/>
              </a:spcBef>
              <a:spcAft>
                <a:spcPts val="0"/>
              </a:spcAft>
              <a:buClr>
                <a:schemeClr val="dk1"/>
              </a:buClr>
              <a:buSzPts val="1100"/>
              <a:buFont typeface="Arial"/>
              <a:buNone/>
            </a:pPr>
            <a:r>
              <a:rPr b="1" lang="en">
                <a:solidFill>
                  <a:srgbClr val="002D45"/>
                </a:solidFill>
                <a:highlight>
                  <a:srgbClr val="00FF00"/>
                </a:highlight>
                <a:latin typeface="Open Sans"/>
                <a:ea typeface="Open Sans"/>
                <a:cs typeface="Open Sans"/>
                <a:sym typeface="Open Sans"/>
              </a:rPr>
              <a:t>Wide Network</a:t>
            </a:r>
            <a:r>
              <a:rPr b="1" lang="en">
                <a:solidFill>
                  <a:srgbClr val="002D45"/>
                </a:solidFill>
                <a:latin typeface="Open Sans"/>
                <a:ea typeface="Open Sans"/>
                <a:cs typeface="Open Sans"/>
                <a:sym typeface="Open Sans"/>
              </a:rPr>
              <a:t>:</a:t>
            </a:r>
            <a:r>
              <a:rPr lang="en">
                <a:solidFill>
                  <a:srgbClr val="002D45"/>
                </a:solidFill>
                <a:latin typeface="Open Sans Light"/>
                <a:ea typeface="Open Sans Light"/>
                <a:cs typeface="Open Sans Light"/>
                <a:sym typeface="Open Sans Light"/>
              </a:rPr>
              <a:t> Expands connections beyond single universities, fostering city-wide networks.</a:t>
            </a:r>
            <a:endParaRPr>
              <a:solidFill>
                <a:srgbClr val="002D45"/>
              </a:solidFill>
              <a:latin typeface="Open Sans Light"/>
              <a:ea typeface="Open Sans Light"/>
              <a:cs typeface="Open Sans Light"/>
              <a:sym typeface="Open Sans Light"/>
            </a:endParaRPr>
          </a:p>
          <a:p>
            <a:pPr indent="0" lvl="0" marL="400050" rtl="0" algn="l">
              <a:spcBef>
                <a:spcPts val="1000"/>
              </a:spcBef>
              <a:spcAft>
                <a:spcPts val="1000"/>
              </a:spcAft>
              <a:buClr>
                <a:schemeClr val="dk1"/>
              </a:buClr>
              <a:buSzPts val="1100"/>
              <a:buFont typeface="Arial"/>
              <a:buNone/>
            </a:pPr>
            <a:r>
              <a:rPr b="1" lang="en">
                <a:solidFill>
                  <a:srgbClr val="002D45"/>
                </a:solidFill>
                <a:highlight>
                  <a:srgbClr val="00FF00"/>
                </a:highlight>
                <a:latin typeface="Open Sans"/>
                <a:ea typeface="Open Sans"/>
                <a:cs typeface="Open Sans"/>
                <a:sym typeface="Open Sans"/>
              </a:rPr>
              <a:t>Smart matching</a:t>
            </a:r>
            <a:r>
              <a:rPr b="1" lang="en">
                <a:solidFill>
                  <a:srgbClr val="002D45"/>
                </a:solidFill>
                <a:latin typeface="Open Sans"/>
                <a:ea typeface="Open Sans"/>
                <a:cs typeface="Open Sans"/>
                <a:sym typeface="Open Sans"/>
              </a:rPr>
              <a:t>:</a:t>
            </a:r>
            <a:r>
              <a:rPr lang="en">
                <a:solidFill>
                  <a:srgbClr val="002D45"/>
                </a:solidFill>
                <a:latin typeface="Open Sans Light"/>
                <a:ea typeface="Open Sans Light"/>
                <a:cs typeface="Open Sans Light"/>
                <a:sym typeface="Open Sans Light"/>
              </a:rPr>
              <a:t> Uses clustering to group students based on geographic proximity and preferences, reducing the reliance on manual filtering.</a:t>
            </a:r>
            <a:endParaRPr>
              <a:solidFill>
                <a:srgbClr val="002A44"/>
              </a:solidFill>
              <a:latin typeface="Open Sans Light"/>
              <a:ea typeface="Open Sans Light"/>
              <a:cs typeface="Open Sans Light"/>
              <a:sym typeface="Open Sans Light"/>
            </a:endParaRPr>
          </a:p>
        </p:txBody>
      </p:sp>
      <p:pic>
        <p:nvPicPr>
          <p:cNvPr id="125" name="Google Shape;125;p20"/>
          <p:cNvPicPr preferRelativeResize="0"/>
          <p:nvPr/>
        </p:nvPicPr>
        <p:blipFill>
          <a:blip r:embed="rId4">
            <a:alphaModFix/>
          </a:blip>
          <a:stretch>
            <a:fillRect/>
          </a:stretch>
        </p:blipFill>
        <p:spPr>
          <a:xfrm>
            <a:off x="561800" y="1403650"/>
            <a:ext cx="248930" cy="243850"/>
          </a:xfrm>
          <a:prstGeom prst="rect">
            <a:avLst/>
          </a:prstGeom>
          <a:noFill/>
          <a:ln>
            <a:noFill/>
          </a:ln>
        </p:spPr>
      </p:pic>
      <p:pic>
        <p:nvPicPr>
          <p:cNvPr id="126" name="Google Shape;126;p20"/>
          <p:cNvPicPr preferRelativeResize="0"/>
          <p:nvPr/>
        </p:nvPicPr>
        <p:blipFill>
          <a:blip r:embed="rId5">
            <a:alphaModFix/>
          </a:blip>
          <a:stretch>
            <a:fillRect/>
          </a:stretch>
        </p:blipFill>
        <p:spPr>
          <a:xfrm>
            <a:off x="561738" y="1765338"/>
            <a:ext cx="248930" cy="243850"/>
          </a:xfrm>
          <a:prstGeom prst="rect">
            <a:avLst/>
          </a:prstGeom>
          <a:noFill/>
          <a:ln>
            <a:noFill/>
          </a:ln>
        </p:spPr>
      </p:pic>
      <p:pic>
        <p:nvPicPr>
          <p:cNvPr id="127" name="Google Shape;127;p20"/>
          <p:cNvPicPr preferRelativeResize="0"/>
          <p:nvPr/>
        </p:nvPicPr>
        <p:blipFill>
          <a:blip r:embed="rId6">
            <a:alphaModFix/>
          </a:blip>
          <a:stretch>
            <a:fillRect/>
          </a:stretch>
        </p:blipFill>
        <p:spPr>
          <a:xfrm>
            <a:off x="564288" y="2081825"/>
            <a:ext cx="243850" cy="243850"/>
          </a:xfrm>
          <a:prstGeom prst="rect">
            <a:avLst/>
          </a:prstGeom>
          <a:noFill/>
          <a:ln>
            <a:noFill/>
          </a:ln>
        </p:spPr>
      </p:pic>
      <p:pic>
        <p:nvPicPr>
          <p:cNvPr id="128" name="Google Shape;128;p20"/>
          <p:cNvPicPr preferRelativeResize="0"/>
          <p:nvPr/>
        </p:nvPicPr>
        <p:blipFill>
          <a:blip r:embed="rId7">
            <a:alphaModFix/>
          </a:blip>
          <a:stretch>
            <a:fillRect/>
          </a:stretch>
        </p:blipFill>
        <p:spPr>
          <a:xfrm>
            <a:off x="564288" y="2651425"/>
            <a:ext cx="243850" cy="243850"/>
          </a:xfrm>
          <a:prstGeom prst="rect">
            <a:avLst/>
          </a:prstGeom>
          <a:noFill/>
          <a:ln>
            <a:noFill/>
          </a:ln>
        </p:spPr>
      </p:pic>
      <p:pic>
        <p:nvPicPr>
          <p:cNvPr id="129" name="Google Shape;129;p20"/>
          <p:cNvPicPr preferRelativeResize="0"/>
          <p:nvPr/>
        </p:nvPicPr>
        <p:blipFill rotWithShape="1">
          <a:blip r:embed="rId8">
            <a:alphaModFix/>
          </a:blip>
          <a:srcRect b="11918" l="3302" r="3143" t="9619"/>
          <a:stretch/>
        </p:blipFill>
        <p:spPr>
          <a:xfrm>
            <a:off x="5750214" y="3900500"/>
            <a:ext cx="3216611" cy="962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1"/>
          <p:cNvSpPr txBox="1"/>
          <p:nvPr/>
        </p:nvSpPr>
        <p:spPr>
          <a:xfrm>
            <a:off x="395650" y="107750"/>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cxnSp>
        <p:nvCxnSpPr>
          <p:cNvPr id="135" name="Google Shape;135;p21"/>
          <p:cNvCxnSpPr/>
          <p:nvPr/>
        </p:nvCxnSpPr>
        <p:spPr>
          <a:xfrm>
            <a:off x="7402025" y="4989450"/>
            <a:ext cx="1564800" cy="0"/>
          </a:xfrm>
          <a:prstGeom prst="straightConnector1">
            <a:avLst/>
          </a:prstGeom>
          <a:noFill/>
          <a:ln cap="flat" cmpd="sng" w="38100">
            <a:solidFill>
              <a:srgbClr val="C1F400"/>
            </a:solidFill>
            <a:prstDash val="solid"/>
            <a:round/>
            <a:headEnd len="sm" w="sm" type="none"/>
            <a:tailEnd len="sm" w="sm" type="none"/>
          </a:ln>
        </p:spPr>
      </p:cxnSp>
      <p:sp>
        <p:nvSpPr>
          <p:cNvPr id="136" name="Google Shape;136;p21"/>
          <p:cNvSpPr txBox="1"/>
          <p:nvPr/>
        </p:nvSpPr>
        <p:spPr>
          <a:xfrm>
            <a:off x="7535225" y="4321050"/>
            <a:ext cx="1431600" cy="66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37" name="Google Shape;137;p21"/>
          <p:cNvSpPr txBox="1"/>
          <p:nvPr/>
        </p:nvSpPr>
        <p:spPr>
          <a:xfrm>
            <a:off x="1731650" y="475375"/>
            <a:ext cx="6663300" cy="340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
                <a:solidFill>
                  <a:srgbClr val="002A44"/>
                </a:solidFill>
                <a:latin typeface="Montserrat"/>
                <a:ea typeface="Montserrat"/>
                <a:cs typeface="Montserrat"/>
                <a:sym typeface="Montserrat"/>
              </a:rPr>
              <a:t>Why Clustering Over Filters?</a:t>
            </a:r>
            <a:endParaRPr b="1">
              <a:solidFill>
                <a:srgbClr val="002A44"/>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Filters are inherently limited by their reliance on predefined categories and user input.</a:t>
            </a:r>
            <a:endParaRPr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b="1" lang="en" sz="1200">
                <a:solidFill>
                  <a:schemeClr val="dk1"/>
                </a:solidFill>
              </a:rPr>
              <a:t>Fragment Results:</a:t>
            </a:r>
            <a:r>
              <a:rPr lang="en" sz="1200">
                <a:solidFill>
                  <a:schemeClr val="dk1"/>
                </a:solidFill>
              </a:rPr>
              <a:t> Users may miss connections or opportunities outside their specific filter criteria.</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Require Prior Knowledge:</a:t>
            </a:r>
            <a:r>
              <a:rPr lang="en" sz="1200">
                <a:solidFill>
                  <a:schemeClr val="dk1"/>
                </a:solidFill>
              </a:rPr>
              <a:t> International students may not know the best neighborhoods or universities to connect with.</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Time-Consuming:</a:t>
            </a:r>
            <a:r>
              <a:rPr lang="en" sz="1200">
                <a:solidFill>
                  <a:schemeClr val="dk1"/>
                </a:solidFill>
              </a:rPr>
              <a:t> Manually adjusting and toggling through filters is tedious and inefficient.</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By clustering universities geographically:</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Broader Connections:</a:t>
            </a:r>
            <a:r>
              <a:rPr lang="en" sz="1200">
                <a:solidFill>
                  <a:schemeClr val="dk1"/>
                </a:solidFill>
              </a:rPr>
              <a:t> Students are grouped with others within a practical commuting radius (e.g., 1 to 1.5 hours), promoting regional collaboration and resource sharing.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Inclusive Matching:</a:t>
            </a:r>
            <a:r>
              <a:rPr lang="en" sz="1200">
                <a:solidFill>
                  <a:schemeClr val="dk1"/>
                </a:solidFill>
              </a:rPr>
              <a:t> Groups are formed organically, ensuring no one is excluded due to rigid filter parameters.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Simplified Navigation:</a:t>
            </a:r>
            <a:r>
              <a:rPr lang="en" sz="1200">
                <a:solidFill>
                  <a:schemeClr val="dk1"/>
                </a:solidFill>
              </a:rPr>
              <a:t> Students can easily explore options within their cluster, reducing decision fatigue.</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Saciva</a:t>
            </a:r>
            <a:r>
              <a:rPr lang="en" sz="1200">
                <a:solidFill>
                  <a:schemeClr val="dk1"/>
                </a:solidFill>
              </a:rPr>
              <a:t> leverages clustering to create intuitive, location-based networks that make finding housing, roommates, and local connections </a:t>
            </a:r>
            <a:r>
              <a:rPr b="1" lang="en" sz="1200">
                <a:solidFill>
                  <a:schemeClr val="dk1"/>
                </a:solidFill>
              </a:rPr>
              <a:t>seamless</a:t>
            </a:r>
            <a:r>
              <a:rPr lang="en" sz="1200">
                <a:solidFill>
                  <a:schemeClr val="dk1"/>
                </a:solidFill>
              </a:rPr>
              <a:t> and </a:t>
            </a:r>
            <a:r>
              <a:rPr b="1" lang="en" sz="1200">
                <a:solidFill>
                  <a:schemeClr val="dk1"/>
                </a:solidFill>
              </a:rPr>
              <a:t>stress-free</a:t>
            </a:r>
            <a:r>
              <a:rPr lang="en" sz="1200">
                <a:solidFill>
                  <a:schemeClr val="dk1"/>
                </a:solidFill>
              </a:rPr>
              <a:t>.</a:t>
            </a:r>
            <a:endParaRPr sz="1200">
              <a:solidFill>
                <a:schemeClr val="dk1"/>
              </a:solidFill>
            </a:endParaRPr>
          </a:p>
          <a:p>
            <a:pPr indent="0" lvl="0" marL="0" marR="0" rtl="0" algn="l">
              <a:lnSpc>
                <a:spcPct val="100000"/>
              </a:lnSpc>
              <a:spcBef>
                <a:spcPts val="1200"/>
              </a:spcBef>
              <a:spcAft>
                <a:spcPts val="0"/>
              </a:spcAft>
              <a:buClr>
                <a:srgbClr val="000000"/>
              </a:buClr>
              <a:buSzPts val="2800"/>
              <a:buFont typeface="Arial"/>
              <a:buNone/>
            </a:pPr>
            <a:r>
              <a:t/>
            </a:r>
            <a:endParaRPr sz="1200">
              <a:solidFill>
                <a:srgbClr val="002A44"/>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